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Gagalin" charset="1" panose="00000500000000000000"/>
      <p:regular r:id="rId26"/>
    </p:embeddedFont>
    <p:embeddedFont>
      <p:font typeface="Blogger" charset="1" panose="02000506030000020004"/>
      <p:regular r:id="rId27"/>
    </p:embeddedFont>
    <p:embeddedFont>
      <p:font typeface="Blogger Medium" charset="1" panose="02000506030000020004"/>
      <p:regular r:id="rId28"/>
    </p:embeddedFont>
    <p:embeddedFont>
      <p:font typeface="Lacquer" charset="1" panose="00000000000000000000"/>
      <p:regular r:id="rId29"/>
    </p:embeddedFont>
    <p:embeddedFont>
      <p:font typeface="Blogger Bold" charset="1" panose="020005060300000200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jpeg" Type="http://schemas.openxmlformats.org/officeDocument/2006/relationships/image"/><Relationship Id="rId11" Target="../media/image62.jpeg" Type="http://schemas.openxmlformats.org/officeDocument/2006/relationships/image"/><Relationship Id="rId2" Target="../media/image1.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6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616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TextBox 4" id="4"/>
          <p:cNvSpPr txBox="true"/>
          <p:nvPr/>
        </p:nvSpPr>
        <p:spPr>
          <a:xfrm rot="0">
            <a:off x="12315332" y="5505333"/>
            <a:ext cx="5273427" cy="1046732"/>
          </a:xfrm>
          <a:prstGeom prst="rect">
            <a:avLst/>
          </a:prstGeom>
        </p:spPr>
        <p:txBody>
          <a:bodyPr anchor="t" rtlCol="false" tIns="0" lIns="0" bIns="0" rIns="0">
            <a:spAutoFit/>
          </a:bodyPr>
          <a:lstStyle/>
          <a:p>
            <a:pPr algn="ctr" marL="0" indent="0" lvl="0">
              <a:lnSpc>
                <a:spcPts val="4117"/>
              </a:lnSpc>
              <a:spcBef>
                <a:spcPct val="0"/>
              </a:spcBef>
            </a:pPr>
            <a:r>
              <a:rPr lang="en-US" sz="3549">
                <a:solidFill>
                  <a:srgbClr val="B1FF6B"/>
                </a:solidFill>
                <a:latin typeface="Gagalin"/>
              </a:rPr>
              <a:t>Varcons Technologies pvt. ltd.</a:t>
            </a:r>
          </a:p>
        </p:txBody>
      </p:sp>
      <p:sp>
        <p:nvSpPr>
          <p:cNvPr name="Freeform 5" id="5"/>
          <p:cNvSpPr/>
          <p:nvPr/>
        </p:nvSpPr>
        <p:spPr>
          <a:xfrm flipH="false" flipV="false" rot="826504">
            <a:off x="11981957" y="1934924"/>
            <a:ext cx="2179031" cy="1954697"/>
          </a:xfrm>
          <a:custGeom>
            <a:avLst/>
            <a:gdLst/>
            <a:ahLst/>
            <a:cxnLst/>
            <a:rect r="r" b="b" t="t" l="l"/>
            <a:pathLst>
              <a:path h="1954697" w="2179031">
                <a:moveTo>
                  <a:pt x="0" y="0"/>
                </a:moveTo>
                <a:lnTo>
                  <a:pt x="2179031" y="0"/>
                </a:lnTo>
                <a:lnTo>
                  <a:pt x="2179031" y="1954697"/>
                </a:lnTo>
                <a:lnTo>
                  <a:pt x="0" y="1954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7496069">
            <a:off x="13796526" y="5506334"/>
            <a:ext cx="2293495" cy="2964422"/>
          </a:xfrm>
          <a:custGeom>
            <a:avLst/>
            <a:gdLst/>
            <a:ahLst/>
            <a:cxnLst/>
            <a:rect r="r" b="b" t="t" l="l"/>
            <a:pathLst>
              <a:path h="2964422" w="2293495">
                <a:moveTo>
                  <a:pt x="0" y="0"/>
                </a:moveTo>
                <a:lnTo>
                  <a:pt x="2293494" y="0"/>
                </a:lnTo>
                <a:lnTo>
                  <a:pt x="2293494" y="2964422"/>
                </a:lnTo>
                <a:lnTo>
                  <a:pt x="0" y="2964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2134809">
            <a:off x="1957115" y="6768651"/>
            <a:ext cx="2780519" cy="2887734"/>
          </a:xfrm>
          <a:custGeom>
            <a:avLst/>
            <a:gdLst/>
            <a:ahLst/>
            <a:cxnLst/>
            <a:rect r="r" b="b" t="t" l="l"/>
            <a:pathLst>
              <a:path h="2887734" w="2780519">
                <a:moveTo>
                  <a:pt x="0" y="0"/>
                </a:moveTo>
                <a:lnTo>
                  <a:pt x="2780518" y="0"/>
                </a:lnTo>
                <a:lnTo>
                  <a:pt x="2780518" y="2887734"/>
                </a:lnTo>
                <a:lnTo>
                  <a:pt x="0" y="28877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5082837">
            <a:off x="4719545" y="2015420"/>
            <a:ext cx="1197263" cy="1769249"/>
          </a:xfrm>
          <a:custGeom>
            <a:avLst/>
            <a:gdLst/>
            <a:ahLst/>
            <a:cxnLst/>
            <a:rect r="r" b="b" t="t" l="l"/>
            <a:pathLst>
              <a:path h="1769249" w="1197263">
                <a:moveTo>
                  <a:pt x="0" y="0"/>
                </a:moveTo>
                <a:lnTo>
                  <a:pt x="1197263" y="0"/>
                </a:lnTo>
                <a:lnTo>
                  <a:pt x="1197263" y="1769249"/>
                </a:lnTo>
                <a:lnTo>
                  <a:pt x="0" y="17692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730829" y="395948"/>
            <a:ext cx="1567134" cy="1540422"/>
          </a:xfrm>
          <a:custGeom>
            <a:avLst/>
            <a:gdLst/>
            <a:ahLst/>
            <a:cxnLst/>
            <a:rect r="r" b="b" t="t" l="l"/>
            <a:pathLst>
              <a:path h="1540422" w="1567134">
                <a:moveTo>
                  <a:pt x="0" y="0"/>
                </a:moveTo>
                <a:lnTo>
                  <a:pt x="1567134" y="0"/>
                </a:lnTo>
                <a:lnTo>
                  <a:pt x="1567134" y="1540422"/>
                </a:lnTo>
                <a:lnTo>
                  <a:pt x="0" y="1540422"/>
                </a:lnTo>
                <a:lnTo>
                  <a:pt x="0" y="0"/>
                </a:lnTo>
                <a:close/>
              </a:path>
            </a:pathLst>
          </a:custGeom>
          <a:blipFill>
            <a:blip r:embed="rId11"/>
            <a:stretch>
              <a:fillRect l="0" t="0" r="0" b="0"/>
            </a:stretch>
          </a:blipFill>
        </p:spPr>
      </p:sp>
      <p:sp>
        <p:nvSpPr>
          <p:cNvPr name="Freeform 10" id="10"/>
          <p:cNvSpPr/>
          <p:nvPr/>
        </p:nvSpPr>
        <p:spPr>
          <a:xfrm flipH="false" flipV="false" rot="0">
            <a:off x="15737768" y="395948"/>
            <a:ext cx="1636698" cy="1540422"/>
          </a:xfrm>
          <a:custGeom>
            <a:avLst/>
            <a:gdLst/>
            <a:ahLst/>
            <a:cxnLst/>
            <a:rect r="r" b="b" t="t" l="l"/>
            <a:pathLst>
              <a:path h="1540422" w="1636698">
                <a:moveTo>
                  <a:pt x="0" y="0"/>
                </a:moveTo>
                <a:lnTo>
                  <a:pt x="1636698" y="0"/>
                </a:lnTo>
                <a:lnTo>
                  <a:pt x="1636698" y="1540422"/>
                </a:lnTo>
                <a:lnTo>
                  <a:pt x="0" y="1540422"/>
                </a:lnTo>
                <a:lnTo>
                  <a:pt x="0" y="0"/>
                </a:lnTo>
                <a:close/>
              </a:path>
            </a:pathLst>
          </a:custGeom>
          <a:blipFill>
            <a:blip r:embed="rId12"/>
            <a:stretch>
              <a:fillRect l="0" t="0" r="0" b="0"/>
            </a:stretch>
          </a:blipFill>
        </p:spPr>
      </p:sp>
      <p:sp>
        <p:nvSpPr>
          <p:cNvPr name="Freeform 11" id="11"/>
          <p:cNvSpPr/>
          <p:nvPr/>
        </p:nvSpPr>
        <p:spPr>
          <a:xfrm flipH="false" flipV="false" rot="0">
            <a:off x="10568401" y="5505333"/>
            <a:ext cx="1417180" cy="1483212"/>
          </a:xfrm>
          <a:custGeom>
            <a:avLst/>
            <a:gdLst/>
            <a:ahLst/>
            <a:cxnLst/>
            <a:rect r="r" b="b" t="t" l="l"/>
            <a:pathLst>
              <a:path h="1483212" w="1417180">
                <a:moveTo>
                  <a:pt x="0" y="0"/>
                </a:moveTo>
                <a:lnTo>
                  <a:pt x="1417179" y="0"/>
                </a:lnTo>
                <a:lnTo>
                  <a:pt x="1417179" y="1483212"/>
                </a:lnTo>
                <a:lnTo>
                  <a:pt x="0" y="1483212"/>
                </a:lnTo>
                <a:lnTo>
                  <a:pt x="0" y="0"/>
                </a:lnTo>
                <a:close/>
              </a:path>
            </a:pathLst>
          </a:custGeom>
          <a:blipFill>
            <a:blip r:embed="rId13"/>
            <a:stretch>
              <a:fillRect l="-2329" t="0" r="-2329" b="0"/>
            </a:stretch>
          </a:blipFill>
        </p:spPr>
      </p:sp>
      <p:sp>
        <p:nvSpPr>
          <p:cNvPr name="TextBox 12" id="12"/>
          <p:cNvSpPr txBox="true"/>
          <p:nvPr/>
        </p:nvSpPr>
        <p:spPr>
          <a:xfrm rot="0">
            <a:off x="2362585" y="250167"/>
            <a:ext cx="13562829" cy="3400981"/>
          </a:xfrm>
          <a:prstGeom prst="rect">
            <a:avLst/>
          </a:prstGeom>
        </p:spPr>
        <p:txBody>
          <a:bodyPr anchor="t" rtlCol="false" tIns="0" lIns="0" bIns="0" rIns="0">
            <a:spAutoFit/>
          </a:bodyPr>
          <a:lstStyle/>
          <a:p>
            <a:pPr algn="ctr">
              <a:lnSpc>
                <a:spcPts val="9151"/>
              </a:lnSpc>
            </a:pPr>
            <a:r>
              <a:rPr lang="en-US" sz="7889">
                <a:solidFill>
                  <a:srgbClr val="FFFFFF"/>
                </a:solidFill>
                <a:latin typeface="Gagalin"/>
              </a:rPr>
              <a:t>Hkbk College of engineering</a:t>
            </a:r>
          </a:p>
          <a:p>
            <a:pPr algn="ctr">
              <a:lnSpc>
                <a:spcPts val="4163"/>
              </a:lnSpc>
            </a:pPr>
            <a:r>
              <a:rPr lang="en-US" sz="3589">
                <a:solidFill>
                  <a:srgbClr val="FFFFFF"/>
                </a:solidFill>
                <a:latin typeface="Gagalin"/>
              </a:rPr>
              <a:t>department of Computer science and engineering</a:t>
            </a:r>
          </a:p>
          <a:p>
            <a:pPr algn="ctr">
              <a:lnSpc>
                <a:spcPts val="4163"/>
              </a:lnSpc>
            </a:pPr>
          </a:p>
          <a:p>
            <a:pPr algn="ctr">
              <a:lnSpc>
                <a:spcPts val="5323"/>
              </a:lnSpc>
            </a:pPr>
            <a:r>
              <a:rPr lang="en-US" sz="4589">
                <a:solidFill>
                  <a:srgbClr val="FFFFFF"/>
                </a:solidFill>
                <a:latin typeface="Gagalin"/>
              </a:rPr>
              <a:t>internship 18csi85</a:t>
            </a:r>
          </a:p>
          <a:p>
            <a:pPr algn="ctr" marL="0" indent="0" lvl="0">
              <a:lnSpc>
                <a:spcPts val="4163"/>
              </a:lnSpc>
              <a:spcBef>
                <a:spcPct val="0"/>
              </a:spcBef>
            </a:pPr>
            <a:r>
              <a:rPr lang="en-US" sz="3589">
                <a:solidFill>
                  <a:srgbClr val="FFFFFF"/>
                </a:solidFill>
                <a:latin typeface="Gagalin"/>
              </a:rPr>
              <a:t>27</a:t>
            </a:r>
            <a:r>
              <a:rPr lang="en-US" sz="3589">
                <a:solidFill>
                  <a:srgbClr val="FFFFFF"/>
                </a:solidFill>
                <a:latin typeface="Gagalin"/>
              </a:rPr>
              <a:t>-05-2024</a:t>
            </a:r>
          </a:p>
        </p:txBody>
      </p:sp>
      <p:sp>
        <p:nvSpPr>
          <p:cNvPr name="TextBox 13" id="13"/>
          <p:cNvSpPr txBox="true"/>
          <p:nvPr/>
        </p:nvSpPr>
        <p:spPr>
          <a:xfrm rot="0">
            <a:off x="1028700" y="4038919"/>
            <a:ext cx="15527417" cy="626110"/>
          </a:xfrm>
          <a:prstGeom prst="rect">
            <a:avLst/>
          </a:prstGeom>
        </p:spPr>
        <p:txBody>
          <a:bodyPr anchor="t" rtlCol="false" tIns="0" lIns="0" bIns="0" rIns="0">
            <a:spAutoFit/>
          </a:bodyPr>
          <a:lstStyle/>
          <a:p>
            <a:pPr algn="just" marL="0" indent="0" lvl="0">
              <a:lnSpc>
                <a:spcPts val="4519"/>
              </a:lnSpc>
              <a:spcBef>
                <a:spcPct val="0"/>
              </a:spcBef>
            </a:pPr>
            <a:r>
              <a:rPr lang="en-US" sz="3999" spc="11">
                <a:solidFill>
                  <a:srgbClr val="FFFFFF"/>
                </a:solidFill>
                <a:latin typeface="Blogger"/>
              </a:rPr>
              <a:t>“Machine Learning Algorithms for Predicting the Risks of </a:t>
            </a:r>
            <a:r>
              <a:rPr lang="en-US" sz="3999" spc="11">
                <a:solidFill>
                  <a:srgbClr val="FFFFFF"/>
                </a:solidFill>
                <a:latin typeface="Blogger"/>
              </a:rPr>
              <a:t>Chronic Diseases”</a:t>
            </a:r>
          </a:p>
        </p:txBody>
      </p:sp>
      <p:sp>
        <p:nvSpPr>
          <p:cNvPr name="TextBox 14" id="14"/>
          <p:cNvSpPr txBox="true"/>
          <p:nvPr/>
        </p:nvSpPr>
        <p:spPr>
          <a:xfrm rot="0">
            <a:off x="5594406" y="7840001"/>
            <a:ext cx="4562442" cy="1865331"/>
          </a:xfrm>
          <a:prstGeom prst="rect">
            <a:avLst/>
          </a:prstGeom>
        </p:spPr>
        <p:txBody>
          <a:bodyPr anchor="t" rtlCol="false" tIns="0" lIns="0" bIns="0" rIns="0">
            <a:spAutoFit/>
          </a:bodyPr>
          <a:lstStyle/>
          <a:p>
            <a:pPr algn="l">
              <a:lnSpc>
                <a:spcPts val="3895"/>
              </a:lnSpc>
            </a:pPr>
            <a:r>
              <a:rPr lang="en-US" sz="3446" spc="10">
                <a:solidFill>
                  <a:srgbClr val="FFFFFF"/>
                </a:solidFill>
                <a:latin typeface="Blogger Medium"/>
              </a:rPr>
              <a:t>Presented by</a:t>
            </a:r>
          </a:p>
          <a:p>
            <a:pPr algn="l">
              <a:lnSpc>
                <a:spcPts val="3895"/>
              </a:lnSpc>
            </a:pPr>
            <a:r>
              <a:rPr lang="en-US" sz="3446" spc="10">
                <a:solidFill>
                  <a:srgbClr val="FFFFFF"/>
                </a:solidFill>
                <a:latin typeface="Blogger Medium"/>
              </a:rPr>
              <a:t>Santosh Kumar Paital</a:t>
            </a:r>
          </a:p>
          <a:p>
            <a:pPr algn="l">
              <a:lnSpc>
                <a:spcPts val="3895"/>
              </a:lnSpc>
            </a:pPr>
            <a:r>
              <a:rPr lang="en-US" sz="3446" spc="10">
                <a:solidFill>
                  <a:srgbClr val="FFFFFF"/>
                </a:solidFill>
                <a:latin typeface="Blogger Medium"/>
              </a:rPr>
              <a:t>1HK20CS143</a:t>
            </a:r>
          </a:p>
          <a:p>
            <a:pPr algn="l" marL="0" indent="0" lvl="0">
              <a:lnSpc>
                <a:spcPts val="2991"/>
              </a:lnSpc>
            </a:pPr>
            <a:r>
              <a:rPr lang="en-US" sz="2646" spc="7">
                <a:solidFill>
                  <a:srgbClr val="FFFFFF"/>
                </a:solidFill>
                <a:latin typeface="Blogger Medium"/>
              </a:rPr>
              <a:t>8 SEM 'C'</a:t>
            </a:r>
          </a:p>
        </p:txBody>
      </p:sp>
      <p:sp>
        <p:nvSpPr>
          <p:cNvPr name="TextBox 15" id="15"/>
          <p:cNvSpPr txBox="true"/>
          <p:nvPr/>
        </p:nvSpPr>
        <p:spPr>
          <a:xfrm rot="597148">
            <a:off x="12360065" y="2453240"/>
            <a:ext cx="1743407" cy="668540"/>
          </a:xfrm>
          <a:prstGeom prst="rect">
            <a:avLst/>
          </a:prstGeom>
        </p:spPr>
        <p:txBody>
          <a:bodyPr anchor="t" rtlCol="false" tIns="0" lIns="0" bIns="0" rIns="0">
            <a:spAutoFit/>
          </a:bodyPr>
          <a:lstStyle/>
          <a:p>
            <a:pPr algn="ctr" marL="0" indent="0" lvl="0">
              <a:lnSpc>
                <a:spcPts val="1765"/>
              </a:lnSpc>
            </a:pPr>
            <a:r>
              <a:rPr lang="en-US" sz="1562" spc="301">
                <a:solidFill>
                  <a:srgbClr val="FFFFFF"/>
                </a:solidFill>
                <a:latin typeface="Lacquer"/>
              </a:rPr>
              <a:t>Machine learning with python</a:t>
            </a:r>
          </a:p>
        </p:txBody>
      </p:sp>
      <p:sp>
        <p:nvSpPr>
          <p:cNvPr name="TextBox 16" id="16"/>
          <p:cNvSpPr txBox="true"/>
          <p:nvPr/>
        </p:nvSpPr>
        <p:spPr>
          <a:xfrm rot="0">
            <a:off x="11148301" y="7840001"/>
            <a:ext cx="6885318" cy="1865331"/>
          </a:xfrm>
          <a:prstGeom prst="rect">
            <a:avLst/>
          </a:prstGeom>
        </p:spPr>
        <p:txBody>
          <a:bodyPr anchor="t" rtlCol="false" tIns="0" lIns="0" bIns="0" rIns="0">
            <a:spAutoFit/>
          </a:bodyPr>
          <a:lstStyle/>
          <a:p>
            <a:pPr algn="l">
              <a:lnSpc>
                <a:spcPts val="3895"/>
              </a:lnSpc>
            </a:pPr>
            <a:r>
              <a:rPr lang="en-US" sz="3446" spc="10">
                <a:solidFill>
                  <a:srgbClr val="FFFFFF"/>
                </a:solidFill>
                <a:latin typeface="Blogger Medium"/>
              </a:rPr>
              <a:t>Under the Guidance,</a:t>
            </a:r>
          </a:p>
          <a:p>
            <a:pPr algn="l">
              <a:lnSpc>
                <a:spcPts val="3895"/>
              </a:lnSpc>
            </a:pPr>
            <a:r>
              <a:rPr lang="en-US" sz="3446" spc="10">
                <a:solidFill>
                  <a:srgbClr val="FFFFFF"/>
                </a:solidFill>
                <a:latin typeface="Blogger"/>
              </a:rPr>
              <a:t>Prof. Sri Lakshmi P. (Asst. Professor)</a:t>
            </a:r>
          </a:p>
          <a:p>
            <a:pPr algn="l">
              <a:lnSpc>
                <a:spcPts val="3895"/>
              </a:lnSpc>
            </a:pPr>
            <a:r>
              <a:rPr lang="en-US" sz="3446" spc="10">
                <a:solidFill>
                  <a:srgbClr val="FFFFFF"/>
                </a:solidFill>
                <a:latin typeface="Blogger"/>
              </a:rPr>
              <a:t>DR. Deepak N R (Professor)</a:t>
            </a:r>
          </a:p>
          <a:p>
            <a:pPr algn="l" marL="0" indent="0" lvl="0">
              <a:lnSpc>
                <a:spcPts val="2991"/>
              </a:lnSpc>
            </a:pPr>
            <a:r>
              <a:rPr lang="en-US" sz="2646" spc="7">
                <a:solidFill>
                  <a:srgbClr val="FFFFFF"/>
                </a:solidFill>
                <a:latin typeface="Blogger Medium"/>
              </a:rPr>
              <a:t>Dept. of CSE, HKBKCE</a:t>
            </a:r>
          </a:p>
        </p:txBody>
      </p:sp>
      <p:sp>
        <p:nvSpPr>
          <p:cNvPr name="TextBox 17" id="17"/>
          <p:cNvSpPr txBox="true"/>
          <p:nvPr/>
        </p:nvSpPr>
        <p:spPr>
          <a:xfrm rot="0">
            <a:off x="4920109" y="5961573"/>
            <a:ext cx="4562442" cy="525943"/>
          </a:xfrm>
          <a:prstGeom prst="rect">
            <a:avLst/>
          </a:prstGeom>
        </p:spPr>
        <p:txBody>
          <a:bodyPr anchor="t" rtlCol="false" tIns="0" lIns="0" bIns="0" rIns="0">
            <a:spAutoFit/>
          </a:bodyPr>
          <a:lstStyle/>
          <a:p>
            <a:pPr algn="l" marL="0" indent="0" lvl="0">
              <a:lnSpc>
                <a:spcPts val="3895"/>
              </a:lnSpc>
            </a:pPr>
            <a:r>
              <a:rPr lang="en-US" sz="3446" spc="10">
                <a:solidFill>
                  <a:srgbClr val="FFFFFF"/>
                </a:solidFill>
                <a:latin typeface="Blogger"/>
              </a:rPr>
              <a:t>Internship carried out 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Freeform 4" id="4"/>
          <p:cNvSpPr/>
          <p:nvPr/>
        </p:nvSpPr>
        <p:spPr>
          <a:xfrm flipH="false" flipV="false" rot="-10800000">
            <a:off x="10442385" y="-1321784"/>
            <a:ext cx="7465791" cy="13857616"/>
          </a:xfrm>
          <a:custGeom>
            <a:avLst/>
            <a:gdLst/>
            <a:ahLst/>
            <a:cxnLst/>
            <a:rect r="r" b="b" t="t" l="l"/>
            <a:pathLst>
              <a:path h="13857616" w="7465791">
                <a:moveTo>
                  <a:pt x="0" y="0"/>
                </a:moveTo>
                <a:lnTo>
                  <a:pt x="7465791" y="0"/>
                </a:lnTo>
                <a:lnTo>
                  <a:pt x="7465791" y="13857616"/>
                </a:lnTo>
                <a:lnTo>
                  <a:pt x="0" y="13857616"/>
                </a:lnTo>
                <a:lnTo>
                  <a:pt x="0" y="0"/>
                </a:lnTo>
                <a:close/>
              </a:path>
            </a:pathLst>
          </a:custGeom>
          <a:blipFill>
            <a:blip r:embed="rId3"/>
            <a:stretch>
              <a:fillRect l="0" t="0" r="0" b="0"/>
            </a:stretch>
          </a:blipFill>
        </p:spPr>
      </p:sp>
      <p:sp>
        <p:nvSpPr>
          <p:cNvPr name="Freeform 5" id="5"/>
          <p:cNvSpPr/>
          <p:nvPr/>
        </p:nvSpPr>
        <p:spPr>
          <a:xfrm flipH="false" flipV="false" rot="0">
            <a:off x="3904495" y="945880"/>
            <a:ext cx="2640465" cy="1676695"/>
          </a:xfrm>
          <a:custGeom>
            <a:avLst/>
            <a:gdLst/>
            <a:ahLst/>
            <a:cxnLst/>
            <a:rect r="r" b="b" t="t" l="l"/>
            <a:pathLst>
              <a:path h="1676695" w="2640465">
                <a:moveTo>
                  <a:pt x="0" y="0"/>
                </a:moveTo>
                <a:lnTo>
                  <a:pt x="2640465" y="0"/>
                </a:lnTo>
                <a:lnTo>
                  <a:pt x="2640465" y="1676696"/>
                </a:lnTo>
                <a:lnTo>
                  <a:pt x="0" y="1676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11369015" y="207315"/>
            <a:ext cx="5515405" cy="9872370"/>
          </a:xfrm>
          <a:custGeom>
            <a:avLst/>
            <a:gdLst/>
            <a:ahLst/>
            <a:cxnLst/>
            <a:rect r="r" b="b" t="t" l="l"/>
            <a:pathLst>
              <a:path h="9872370" w="5515405">
                <a:moveTo>
                  <a:pt x="0" y="0"/>
                </a:moveTo>
                <a:lnTo>
                  <a:pt x="5515405" y="0"/>
                </a:lnTo>
                <a:lnTo>
                  <a:pt x="5515405" y="9872370"/>
                </a:lnTo>
                <a:lnTo>
                  <a:pt x="0" y="9872370"/>
                </a:lnTo>
                <a:lnTo>
                  <a:pt x="0" y="0"/>
                </a:lnTo>
                <a:close/>
              </a:path>
            </a:pathLst>
          </a:custGeom>
          <a:blipFill>
            <a:blip r:embed="rId6"/>
            <a:stretch>
              <a:fillRect l="0" t="0" r="0" b="0"/>
            </a:stretch>
          </a:blipFill>
          <a:ln w="57150" cap="sq">
            <a:solidFill>
              <a:srgbClr val="B1FF6B"/>
            </a:solidFill>
            <a:prstDash val="dash"/>
            <a:miter/>
          </a:ln>
        </p:spPr>
      </p:sp>
      <p:sp>
        <p:nvSpPr>
          <p:cNvPr name="TextBox 7" id="7"/>
          <p:cNvSpPr txBox="true"/>
          <p:nvPr/>
        </p:nvSpPr>
        <p:spPr>
          <a:xfrm rot="0">
            <a:off x="952500" y="2691393"/>
            <a:ext cx="10416515" cy="3092864"/>
          </a:xfrm>
          <a:prstGeom prst="rect">
            <a:avLst/>
          </a:prstGeom>
        </p:spPr>
        <p:txBody>
          <a:bodyPr anchor="t" rtlCol="false" tIns="0" lIns="0" bIns="0" rIns="0">
            <a:spAutoFit/>
          </a:bodyPr>
          <a:lstStyle/>
          <a:p>
            <a:pPr algn="l" marL="0" indent="0" lvl="0">
              <a:lnSpc>
                <a:spcPts val="12111"/>
              </a:lnSpc>
              <a:spcBef>
                <a:spcPct val="0"/>
              </a:spcBef>
            </a:pPr>
            <a:r>
              <a:rPr lang="en-US" sz="10440">
                <a:solidFill>
                  <a:srgbClr val="FFFFFF"/>
                </a:solidFill>
                <a:latin typeface="Lacquer"/>
              </a:rPr>
              <a:t>Design &amp; Analysis</a:t>
            </a:r>
          </a:p>
        </p:txBody>
      </p:sp>
      <p:sp>
        <p:nvSpPr>
          <p:cNvPr name="TextBox 8" id="8"/>
          <p:cNvSpPr txBox="true"/>
          <p:nvPr/>
        </p:nvSpPr>
        <p:spPr>
          <a:xfrm rot="0">
            <a:off x="1028700" y="6416687"/>
            <a:ext cx="5948248" cy="668287"/>
          </a:xfrm>
          <a:prstGeom prst="rect">
            <a:avLst/>
          </a:prstGeom>
        </p:spPr>
        <p:txBody>
          <a:bodyPr anchor="t" rtlCol="false" tIns="0" lIns="0" bIns="0" rIns="0">
            <a:spAutoFit/>
          </a:bodyPr>
          <a:lstStyle/>
          <a:p>
            <a:pPr algn="l" marL="0" indent="0" lvl="0">
              <a:lnSpc>
                <a:spcPts val="4887"/>
              </a:lnSpc>
              <a:spcBef>
                <a:spcPct val="0"/>
              </a:spcBef>
            </a:pPr>
            <a:r>
              <a:rPr lang="en-US" sz="4611">
                <a:solidFill>
                  <a:srgbClr val="B1FF6B"/>
                </a:solidFill>
                <a:latin typeface="Blogger Bold"/>
              </a:rPr>
              <a:t>Activity Diagram</a:t>
            </a:r>
          </a:p>
        </p:txBody>
      </p:sp>
      <p:sp>
        <p:nvSpPr>
          <p:cNvPr name="TextBox 9" id="9"/>
          <p:cNvSpPr txBox="true"/>
          <p:nvPr/>
        </p:nvSpPr>
        <p:spPr>
          <a:xfrm rot="0">
            <a:off x="952500" y="7317063"/>
            <a:ext cx="5817865" cy="196342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Blogger"/>
              </a:rPr>
              <a:t>Activity diagrams are crucial in ML projects as they visualize workflows, identify task dependencies, improve communication, ensure completeness, facilitate debugging and optimization, support agile methodologies, and enhance team collaboration.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Freeform 4" id="4"/>
          <p:cNvSpPr/>
          <p:nvPr/>
        </p:nvSpPr>
        <p:spPr>
          <a:xfrm flipH="false" flipV="false" rot="-10800000">
            <a:off x="6976948" y="-1321784"/>
            <a:ext cx="10931228" cy="13857616"/>
          </a:xfrm>
          <a:custGeom>
            <a:avLst/>
            <a:gdLst/>
            <a:ahLst/>
            <a:cxnLst/>
            <a:rect r="r" b="b" t="t" l="l"/>
            <a:pathLst>
              <a:path h="13857616" w="10931228">
                <a:moveTo>
                  <a:pt x="0" y="0"/>
                </a:moveTo>
                <a:lnTo>
                  <a:pt x="10931228" y="0"/>
                </a:lnTo>
                <a:lnTo>
                  <a:pt x="10931228" y="13857616"/>
                </a:lnTo>
                <a:lnTo>
                  <a:pt x="0" y="13857616"/>
                </a:lnTo>
                <a:lnTo>
                  <a:pt x="0" y="0"/>
                </a:lnTo>
                <a:close/>
              </a:path>
            </a:pathLst>
          </a:custGeom>
          <a:blipFill>
            <a:blip r:embed="rId3"/>
            <a:stretch>
              <a:fillRect l="0" t="-23208" r="0" b="-23208"/>
            </a:stretch>
          </a:blipFill>
        </p:spPr>
      </p:sp>
      <p:sp>
        <p:nvSpPr>
          <p:cNvPr name="Freeform 5" id="5"/>
          <p:cNvSpPr/>
          <p:nvPr/>
        </p:nvSpPr>
        <p:spPr>
          <a:xfrm flipH="false" flipV="false" rot="0">
            <a:off x="3904495" y="945880"/>
            <a:ext cx="2640465" cy="1676695"/>
          </a:xfrm>
          <a:custGeom>
            <a:avLst/>
            <a:gdLst/>
            <a:ahLst/>
            <a:cxnLst/>
            <a:rect r="r" b="b" t="t" l="l"/>
            <a:pathLst>
              <a:path h="1676695" w="2640465">
                <a:moveTo>
                  <a:pt x="0" y="0"/>
                </a:moveTo>
                <a:lnTo>
                  <a:pt x="2640465" y="0"/>
                </a:lnTo>
                <a:lnTo>
                  <a:pt x="2640465" y="1676696"/>
                </a:lnTo>
                <a:lnTo>
                  <a:pt x="0" y="1676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6976948" y="2160271"/>
            <a:ext cx="11110355" cy="7261194"/>
          </a:xfrm>
          <a:custGeom>
            <a:avLst/>
            <a:gdLst/>
            <a:ahLst/>
            <a:cxnLst/>
            <a:rect r="r" b="b" t="t" l="l"/>
            <a:pathLst>
              <a:path h="7261194" w="11110355">
                <a:moveTo>
                  <a:pt x="0" y="0"/>
                </a:moveTo>
                <a:lnTo>
                  <a:pt x="11110354" y="0"/>
                </a:lnTo>
                <a:lnTo>
                  <a:pt x="11110354" y="7261194"/>
                </a:lnTo>
                <a:lnTo>
                  <a:pt x="0" y="7261194"/>
                </a:lnTo>
                <a:lnTo>
                  <a:pt x="0" y="0"/>
                </a:lnTo>
                <a:close/>
              </a:path>
            </a:pathLst>
          </a:custGeom>
          <a:blipFill>
            <a:blip r:embed="rId6"/>
            <a:stretch>
              <a:fillRect l="0" t="0" r="0" b="0"/>
            </a:stretch>
          </a:blipFill>
          <a:ln w="57150" cap="sq">
            <a:solidFill>
              <a:srgbClr val="B1FF6B"/>
            </a:solidFill>
            <a:prstDash val="dash"/>
            <a:miter/>
          </a:ln>
        </p:spPr>
      </p:sp>
      <p:sp>
        <p:nvSpPr>
          <p:cNvPr name="TextBox 7" id="7"/>
          <p:cNvSpPr txBox="true"/>
          <p:nvPr/>
        </p:nvSpPr>
        <p:spPr>
          <a:xfrm rot="0">
            <a:off x="952500" y="2691393"/>
            <a:ext cx="10416515" cy="3092864"/>
          </a:xfrm>
          <a:prstGeom prst="rect">
            <a:avLst/>
          </a:prstGeom>
        </p:spPr>
        <p:txBody>
          <a:bodyPr anchor="t" rtlCol="false" tIns="0" lIns="0" bIns="0" rIns="0">
            <a:spAutoFit/>
          </a:bodyPr>
          <a:lstStyle/>
          <a:p>
            <a:pPr algn="l" marL="0" indent="0" lvl="0">
              <a:lnSpc>
                <a:spcPts val="12111"/>
              </a:lnSpc>
              <a:spcBef>
                <a:spcPct val="0"/>
              </a:spcBef>
            </a:pPr>
            <a:r>
              <a:rPr lang="en-US" sz="10440">
                <a:solidFill>
                  <a:srgbClr val="FFFFFF"/>
                </a:solidFill>
                <a:latin typeface="Lacquer"/>
              </a:rPr>
              <a:t>Design &amp; Analysis</a:t>
            </a:r>
          </a:p>
        </p:txBody>
      </p:sp>
      <p:sp>
        <p:nvSpPr>
          <p:cNvPr name="TextBox 8" id="8"/>
          <p:cNvSpPr txBox="true"/>
          <p:nvPr/>
        </p:nvSpPr>
        <p:spPr>
          <a:xfrm rot="0">
            <a:off x="952500" y="6061959"/>
            <a:ext cx="5948248" cy="1898044"/>
          </a:xfrm>
          <a:prstGeom prst="rect">
            <a:avLst/>
          </a:prstGeom>
        </p:spPr>
        <p:txBody>
          <a:bodyPr anchor="t" rtlCol="false" tIns="0" lIns="0" bIns="0" rIns="0">
            <a:spAutoFit/>
          </a:bodyPr>
          <a:lstStyle/>
          <a:p>
            <a:pPr algn="l">
              <a:lnSpc>
                <a:spcPts val="4887"/>
              </a:lnSpc>
            </a:pPr>
            <a:r>
              <a:rPr lang="en-US" sz="4611">
                <a:solidFill>
                  <a:srgbClr val="B1FF6B"/>
                </a:solidFill>
                <a:latin typeface="Blogger Bold"/>
              </a:rPr>
              <a:t>Sequence Diagram for Future Scope</a:t>
            </a:r>
          </a:p>
          <a:p>
            <a:pPr algn="l" marL="0" indent="0" lvl="0">
              <a:lnSpc>
                <a:spcPts val="4887"/>
              </a:lnSpc>
              <a:spcBef>
                <a:spcPct val="0"/>
              </a:spcBef>
            </a:pPr>
          </a:p>
        </p:txBody>
      </p:sp>
      <p:sp>
        <p:nvSpPr>
          <p:cNvPr name="TextBox 9" id="9"/>
          <p:cNvSpPr txBox="true"/>
          <p:nvPr/>
        </p:nvSpPr>
        <p:spPr>
          <a:xfrm rot="0">
            <a:off x="952500" y="7317063"/>
            <a:ext cx="5817865" cy="274447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Blogger"/>
              </a:rPr>
              <a:t>Sequence diagrams are crucial for future scope in ML projects as they model interactions between system components, clarify system behavior, identify potential improvements, enhance documentation, support scalability planning, facilitate stakeholder communication, and provide a blueprint for future development and integration.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pic>
        <p:nvPicPr>
          <p:cNvPr name="Picture 4" id="4"/>
          <p:cNvPicPr>
            <a:picLocks noChangeAspect="true"/>
          </p:cNvPicPr>
          <p:nvPr/>
        </p:nvPicPr>
        <p:blipFill>
          <a:blip r:embed="rId3"/>
          <a:stretch>
            <a:fillRect/>
          </a:stretch>
        </p:blipFill>
        <p:spPr>
          <a:xfrm rot="0">
            <a:off x="8542138" y="4765160"/>
            <a:ext cx="4540078" cy="4540078"/>
          </a:xfrm>
          <a:prstGeom prst="rect">
            <a:avLst/>
          </a:prstGeom>
        </p:spPr>
      </p:pic>
      <p:pic>
        <p:nvPicPr>
          <p:cNvPr name="Picture 5" id="5"/>
          <p:cNvPicPr>
            <a:picLocks noChangeAspect="true"/>
          </p:cNvPicPr>
          <p:nvPr/>
        </p:nvPicPr>
        <p:blipFill>
          <a:blip r:embed="rId4"/>
          <a:stretch>
            <a:fillRect/>
          </a:stretch>
        </p:blipFill>
        <p:spPr>
          <a:xfrm rot="0">
            <a:off x="13097562" y="265039"/>
            <a:ext cx="4540078" cy="4540078"/>
          </a:xfrm>
          <a:prstGeom prst="rect">
            <a:avLst/>
          </a:prstGeom>
        </p:spPr>
      </p:pic>
      <p:pic>
        <p:nvPicPr>
          <p:cNvPr name="Picture 6" id="6"/>
          <p:cNvPicPr>
            <a:picLocks noChangeAspect="true"/>
          </p:cNvPicPr>
          <p:nvPr/>
        </p:nvPicPr>
        <p:blipFill>
          <a:blip r:embed="rId5"/>
          <a:stretch>
            <a:fillRect/>
          </a:stretch>
        </p:blipFill>
        <p:spPr>
          <a:xfrm rot="0">
            <a:off x="-191375" y="2371060"/>
            <a:ext cx="7381928" cy="8387392"/>
          </a:xfrm>
          <a:prstGeom prst="rect">
            <a:avLst/>
          </a:prstGeom>
        </p:spPr>
      </p:pic>
      <p:sp>
        <p:nvSpPr>
          <p:cNvPr name="Freeform 7" id="7"/>
          <p:cNvSpPr/>
          <p:nvPr/>
        </p:nvSpPr>
        <p:spPr>
          <a:xfrm flipH="false" flipV="false" rot="-5642010">
            <a:off x="10341512" y="3392809"/>
            <a:ext cx="1430961" cy="1540173"/>
          </a:xfrm>
          <a:custGeom>
            <a:avLst/>
            <a:gdLst/>
            <a:ahLst/>
            <a:cxnLst/>
            <a:rect r="r" b="b" t="t" l="l"/>
            <a:pathLst>
              <a:path h="1540173" w="1430961">
                <a:moveTo>
                  <a:pt x="0" y="0"/>
                </a:moveTo>
                <a:lnTo>
                  <a:pt x="1430960" y="0"/>
                </a:lnTo>
                <a:lnTo>
                  <a:pt x="1430960" y="1540173"/>
                </a:lnTo>
                <a:lnTo>
                  <a:pt x="0" y="1540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6355530">
            <a:off x="15170636" y="4780239"/>
            <a:ext cx="963245" cy="1344632"/>
          </a:xfrm>
          <a:custGeom>
            <a:avLst/>
            <a:gdLst/>
            <a:ahLst/>
            <a:cxnLst/>
            <a:rect r="r" b="b" t="t" l="l"/>
            <a:pathLst>
              <a:path h="1344632" w="963245">
                <a:moveTo>
                  <a:pt x="0" y="0"/>
                </a:moveTo>
                <a:lnTo>
                  <a:pt x="963245" y="0"/>
                </a:lnTo>
                <a:lnTo>
                  <a:pt x="963245" y="1344632"/>
                </a:lnTo>
                <a:lnTo>
                  <a:pt x="0" y="13446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9" id="9"/>
          <p:cNvSpPr txBox="true"/>
          <p:nvPr/>
        </p:nvSpPr>
        <p:spPr>
          <a:xfrm rot="0">
            <a:off x="9748856" y="6497382"/>
            <a:ext cx="2126642" cy="1094685"/>
          </a:xfrm>
          <a:prstGeom prst="rect">
            <a:avLst/>
          </a:prstGeom>
        </p:spPr>
        <p:txBody>
          <a:bodyPr anchor="t" rtlCol="false" tIns="0" lIns="0" bIns="0" rIns="0">
            <a:spAutoFit/>
          </a:bodyPr>
          <a:lstStyle/>
          <a:p>
            <a:pPr algn="ctr" marL="0" indent="0" lvl="0">
              <a:lnSpc>
                <a:spcPts val="8542"/>
              </a:lnSpc>
              <a:spcBef>
                <a:spcPct val="0"/>
              </a:spcBef>
            </a:pPr>
            <a:r>
              <a:rPr lang="en-US" sz="7364" spc="-184">
                <a:solidFill>
                  <a:srgbClr val="B1FF6B"/>
                </a:solidFill>
                <a:latin typeface="Lacquer"/>
              </a:rPr>
              <a:t>68%</a:t>
            </a:r>
          </a:p>
        </p:txBody>
      </p:sp>
      <p:sp>
        <p:nvSpPr>
          <p:cNvPr name="TextBox 10" id="10"/>
          <p:cNvSpPr txBox="true"/>
          <p:nvPr/>
        </p:nvSpPr>
        <p:spPr>
          <a:xfrm rot="0">
            <a:off x="14304280" y="1996313"/>
            <a:ext cx="2126642" cy="1096582"/>
          </a:xfrm>
          <a:prstGeom prst="rect">
            <a:avLst/>
          </a:prstGeom>
        </p:spPr>
        <p:txBody>
          <a:bodyPr anchor="t" rtlCol="false" tIns="0" lIns="0" bIns="0" rIns="0">
            <a:spAutoFit/>
          </a:bodyPr>
          <a:lstStyle/>
          <a:p>
            <a:pPr algn="ctr" marL="0" indent="0" lvl="0">
              <a:lnSpc>
                <a:spcPts val="8542"/>
              </a:lnSpc>
              <a:spcBef>
                <a:spcPct val="0"/>
              </a:spcBef>
            </a:pPr>
            <a:r>
              <a:rPr lang="en-US" sz="7364" spc="-184">
                <a:solidFill>
                  <a:srgbClr val="B1FF6B"/>
                </a:solidFill>
                <a:latin typeface="Lacquer"/>
              </a:rPr>
              <a:t>98</a:t>
            </a:r>
            <a:r>
              <a:rPr lang="en-US" sz="7364" spc="-184" strike="noStrike" u="none">
                <a:solidFill>
                  <a:srgbClr val="B1FF6B"/>
                </a:solidFill>
                <a:latin typeface="Lacquer"/>
              </a:rPr>
              <a:t>%</a:t>
            </a:r>
          </a:p>
        </p:txBody>
      </p:sp>
      <p:sp>
        <p:nvSpPr>
          <p:cNvPr name="TextBox 11" id="11"/>
          <p:cNvSpPr txBox="true"/>
          <p:nvPr/>
        </p:nvSpPr>
        <p:spPr>
          <a:xfrm rot="0">
            <a:off x="9055659" y="989001"/>
            <a:ext cx="3105173" cy="2193290"/>
          </a:xfrm>
          <a:prstGeom prst="rect">
            <a:avLst/>
          </a:prstGeom>
        </p:spPr>
        <p:txBody>
          <a:bodyPr anchor="t" rtlCol="false" tIns="0" lIns="0" bIns="0" rIns="0">
            <a:spAutoFit/>
          </a:bodyPr>
          <a:lstStyle/>
          <a:p>
            <a:pPr algn="ctr" marL="0" indent="0" lvl="1">
              <a:lnSpc>
                <a:spcPts val="3519"/>
              </a:lnSpc>
            </a:pPr>
            <a:r>
              <a:rPr lang="en-US" sz="2199">
                <a:solidFill>
                  <a:srgbClr val="FFFFFF"/>
                </a:solidFill>
                <a:latin typeface="Blogger Medium"/>
              </a:rPr>
              <a:t>The initial system is adapted linear regression with 68% accuracy, which failed to give accurate decision</a:t>
            </a:r>
          </a:p>
        </p:txBody>
      </p:sp>
      <p:sp>
        <p:nvSpPr>
          <p:cNvPr name="TextBox 12" id="12"/>
          <p:cNvSpPr txBox="true"/>
          <p:nvPr/>
        </p:nvSpPr>
        <p:spPr>
          <a:xfrm rot="0">
            <a:off x="13906746" y="5985867"/>
            <a:ext cx="2921709" cy="3507740"/>
          </a:xfrm>
          <a:prstGeom prst="rect">
            <a:avLst/>
          </a:prstGeom>
        </p:spPr>
        <p:txBody>
          <a:bodyPr anchor="t" rtlCol="false" tIns="0" lIns="0" bIns="0" rIns="0">
            <a:spAutoFit/>
          </a:bodyPr>
          <a:lstStyle/>
          <a:p>
            <a:pPr algn="ctr">
              <a:lnSpc>
                <a:spcPts val="3519"/>
              </a:lnSpc>
            </a:pPr>
            <a:r>
              <a:rPr lang="en-US" sz="2199">
                <a:solidFill>
                  <a:srgbClr val="FFFFFF"/>
                </a:solidFill>
                <a:latin typeface="Blogger Medium"/>
              </a:rPr>
              <a:t>New model is developed with Decision tree among the SVM and Gradio interface to give 98% maximization Accuracy.</a:t>
            </a:r>
          </a:p>
          <a:p>
            <a:pPr algn="ctr" marL="0" indent="0" lvl="1">
              <a:lnSpc>
                <a:spcPts val="3519"/>
              </a:lnSpc>
            </a:pPr>
            <a:r>
              <a:rPr lang="en-US" sz="2199">
                <a:solidFill>
                  <a:srgbClr val="FFFFFF"/>
                </a:solidFill>
                <a:latin typeface="Blogger Medium"/>
              </a:rPr>
              <a:t>(70% training, 15% validation, 15% testing)</a:t>
            </a:r>
          </a:p>
        </p:txBody>
      </p:sp>
      <p:sp>
        <p:nvSpPr>
          <p:cNvPr name="TextBox 13" id="13"/>
          <p:cNvSpPr txBox="true"/>
          <p:nvPr/>
        </p:nvSpPr>
        <p:spPr>
          <a:xfrm rot="0">
            <a:off x="772209" y="707213"/>
            <a:ext cx="6948393" cy="1686679"/>
          </a:xfrm>
          <a:prstGeom prst="rect">
            <a:avLst/>
          </a:prstGeom>
        </p:spPr>
        <p:txBody>
          <a:bodyPr anchor="t" rtlCol="false" tIns="0" lIns="0" bIns="0" rIns="0">
            <a:spAutoFit/>
          </a:bodyPr>
          <a:lstStyle/>
          <a:p>
            <a:pPr algn="l" marL="0" indent="0" lvl="0">
              <a:lnSpc>
                <a:spcPts val="13572"/>
              </a:lnSpc>
              <a:spcBef>
                <a:spcPct val="0"/>
              </a:spcBef>
            </a:pPr>
            <a:r>
              <a:rPr lang="en-US" sz="10440">
                <a:solidFill>
                  <a:srgbClr val="FFFFFF"/>
                </a:solidFill>
                <a:latin typeface="Lacquer"/>
              </a:rPr>
              <a:t>outcomes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grpSp>
        <p:nvGrpSpPr>
          <p:cNvPr name="Group 4" id="4"/>
          <p:cNvGrpSpPr/>
          <p:nvPr/>
        </p:nvGrpSpPr>
        <p:grpSpPr>
          <a:xfrm rot="0">
            <a:off x="1655009" y="2146846"/>
            <a:ext cx="10284684" cy="7111454"/>
            <a:chOff x="0" y="0"/>
            <a:chExt cx="13712913" cy="9481938"/>
          </a:xfrm>
        </p:grpSpPr>
        <p:sp>
          <p:nvSpPr>
            <p:cNvPr name="Freeform 5" id="5"/>
            <p:cNvSpPr/>
            <p:nvPr/>
          </p:nvSpPr>
          <p:spPr>
            <a:xfrm flipH="false" flipV="false" rot="0">
              <a:off x="0" y="0"/>
              <a:ext cx="9693431" cy="9481938"/>
            </a:xfrm>
            <a:custGeom>
              <a:avLst/>
              <a:gdLst/>
              <a:ahLst/>
              <a:cxnLst/>
              <a:rect r="r" b="b" t="t" l="l"/>
              <a:pathLst>
                <a:path h="9481938" w="9693431">
                  <a:moveTo>
                    <a:pt x="0" y="0"/>
                  </a:moveTo>
                  <a:lnTo>
                    <a:pt x="9693431" y="0"/>
                  </a:lnTo>
                  <a:lnTo>
                    <a:pt x="9693431" y="9481938"/>
                  </a:lnTo>
                  <a:lnTo>
                    <a:pt x="0" y="9481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019481" y="0"/>
              <a:ext cx="9693431" cy="9481938"/>
            </a:xfrm>
            <a:custGeom>
              <a:avLst/>
              <a:gdLst/>
              <a:ahLst/>
              <a:cxnLst/>
              <a:rect r="r" b="b" t="t" l="l"/>
              <a:pathLst>
                <a:path h="9481938" w="9693431">
                  <a:moveTo>
                    <a:pt x="0" y="0"/>
                  </a:moveTo>
                  <a:lnTo>
                    <a:pt x="9693432" y="0"/>
                  </a:lnTo>
                  <a:lnTo>
                    <a:pt x="9693432" y="9481938"/>
                  </a:lnTo>
                  <a:lnTo>
                    <a:pt x="0" y="9481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370199" y="2363931"/>
            <a:ext cx="10728957" cy="6677284"/>
            <a:chOff x="0" y="0"/>
            <a:chExt cx="2411697" cy="1500946"/>
          </a:xfrm>
        </p:grpSpPr>
        <p:sp>
          <p:nvSpPr>
            <p:cNvPr name="Freeform 8" id="8"/>
            <p:cNvSpPr/>
            <p:nvPr/>
          </p:nvSpPr>
          <p:spPr>
            <a:xfrm flipH="false" flipV="false" rot="0">
              <a:off x="0" y="0"/>
              <a:ext cx="2411697" cy="1500946"/>
            </a:xfrm>
            <a:custGeom>
              <a:avLst/>
              <a:gdLst/>
              <a:ahLst/>
              <a:cxnLst/>
              <a:rect r="r" b="b" t="t" l="l"/>
              <a:pathLst>
                <a:path h="1500946" w="2411697">
                  <a:moveTo>
                    <a:pt x="0" y="0"/>
                  </a:moveTo>
                  <a:lnTo>
                    <a:pt x="2411697" y="0"/>
                  </a:lnTo>
                  <a:lnTo>
                    <a:pt x="2411697" y="1500946"/>
                  </a:lnTo>
                  <a:lnTo>
                    <a:pt x="0" y="1500946"/>
                  </a:lnTo>
                  <a:close/>
                </a:path>
              </a:pathLst>
            </a:custGeom>
            <a:blipFill>
              <a:blip r:embed="rId5"/>
              <a:stretch>
                <a:fillRect l="-1160" t="0" r="-1160" b="0"/>
              </a:stretch>
            </a:blipFill>
            <a:ln w="114300" cap="sq">
              <a:solidFill>
                <a:srgbClr val="B1FF6B"/>
              </a:solidFill>
              <a:prstDash val="solid"/>
              <a:miter/>
            </a:ln>
          </p:spPr>
        </p:sp>
      </p:grpSp>
      <p:sp>
        <p:nvSpPr>
          <p:cNvPr name="TextBox 9" id="9"/>
          <p:cNvSpPr txBox="true"/>
          <p:nvPr/>
        </p:nvSpPr>
        <p:spPr>
          <a:xfrm rot="0">
            <a:off x="12634869" y="2143237"/>
            <a:ext cx="4381593" cy="1285494"/>
          </a:xfrm>
          <a:prstGeom prst="rect">
            <a:avLst/>
          </a:prstGeom>
        </p:spPr>
        <p:txBody>
          <a:bodyPr anchor="t" rtlCol="false" tIns="0" lIns="0" bIns="0" rIns="0">
            <a:spAutoFit/>
          </a:bodyPr>
          <a:lstStyle/>
          <a:p>
            <a:pPr algn="ctr">
              <a:lnSpc>
                <a:spcPts val="3422"/>
              </a:lnSpc>
            </a:pPr>
            <a:r>
              <a:rPr lang="en-US" sz="2100">
                <a:solidFill>
                  <a:srgbClr val="FFFFFF"/>
                </a:solidFill>
                <a:latin typeface="Blogger"/>
              </a:rPr>
              <a:t>Decision Tree Accuracy 97%</a:t>
            </a:r>
          </a:p>
          <a:p>
            <a:pPr algn="ctr" marL="0" indent="0" lvl="0">
              <a:lnSpc>
                <a:spcPts val="3422"/>
              </a:lnSpc>
            </a:pPr>
            <a:r>
              <a:rPr lang="en-US" sz="2100">
                <a:solidFill>
                  <a:srgbClr val="FFFFFF"/>
                </a:solidFill>
                <a:latin typeface="Blogger"/>
              </a:rPr>
              <a:t>implemented of better classification, regression, feature selection.</a:t>
            </a:r>
          </a:p>
        </p:txBody>
      </p:sp>
      <p:sp>
        <p:nvSpPr>
          <p:cNvPr name="TextBox 10" id="10"/>
          <p:cNvSpPr txBox="true"/>
          <p:nvPr/>
        </p:nvSpPr>
        <p:spPr>
          <a:xfrm rot="0">
            <a:off x="12634869" y="8271554"/>
            <a:ext cx="4381593" cy="1714119"/>
          </a:xfrm>
          <a:prstGeom prst="rect">
            <a:avLst/>
          </a:prstGeom>
        </p:spPr>
        <p:txBody>
          <a:bodyPr anchor="t" rtlCol="false" tIns="0" lIns="0" bIns="0" rIns="0">
            <a:spAutoFit/>
          </a:bodyPr>
          <a:lstStyle/>
          <a:p>
            <a:pPr algn="ctr" marL="0" indent="0" lvl="0">
              <a:lnSpc>
                <a:spcPts val="3422"/>
              </a:lnSpc>
            </a:pPr>
            <a:r>
              <a:rPr lang="en-US" sz="2100">
                <a:solidFill>
                  <a:srgbClr val="FFFFFF"/>
                </a:solidFill>
                <a:latin typeface="Blogger"/>
              </a:rPr>
              <a:t>Naive bayes for bayes condition with 97% and Random Forest for multitude of Decision Tree to make out of DT with 97% Accuracy.</a:t>
            </a:r>
          </a:p>
        </p:txBody>
      </p:sp>
      <p:sp>
        <p:nvSpPr>
          <p:cNvPr name="TextBox 11" id="11"/>
          <p:cNvSpPr txBox="true"/>
          <p:nvPr/>
        </p:nvSpPr>
        <p:spPr>
          <a:xfrm rot="0">
            <a:off x="14028493" y="588858"/>
            <a:ext cx="1594345" cy="1557988"/>
          </a:xfrm>
          <a:prstGeom prst="rect">
            <a:avLst/>
          </a:prstGeom>
        </p:spPr>
        <p:txBody>
          <a:bodyPr anchor="t" rtlCol="false" tIns="0" lIns="0" bIns="0" rIns="0">
            <a:spAutoFit/>
          </a:bodyPr>
          <a:lstStyle/>
          <a:p>
            <a:pPr algn="ctr" marL="0" indent="0" lvl="0">
              <a:lnSpc>
                <a:spcPts val="12111"/>
              </a:lnSpc>
              <a:spcBef>
                <a:spcPct val="0"/>
              </a:spcBef>
            </a:pPr>
            <a:r>
              <a:rPr lang="en-US" sz="10440" strike="noStrike" u="none">
                <a:solidFill>
                  <a:srgbClr val="B1FF6B"/>
                </a:solidFill>
                <a:latin typeface="Lacquer"/>
              </a:rPr>
              <a:t>01</a:t>
            </a:r>
          </a:p>
        </p:txBody>
      </p:sp>
      <p:sp>
        <p:nvSpPr>
          <p:cNvPr name="TextBox 12" id="12"/>
          <p:cNvSpPr txBox="true"/>
          <p:nvPr/>
        </p:nvSpPr>
        <p:spPr>
          <a:xfrm rot="0">
            <a:off x="12634869" y="5288806"/>
            <a:ext cx="4381593" cy="1285494"/>
          </a:xfrm>
          <a:prstGeom prst="rect">
            <a:avLst/>
          </a:prstGeom>
        </p:spPr>
        <p:txBody>
          <a:bodyPr anchor="t" rtlCol="false" tIns="0" lIns="0" bIns="0" rIns="0">
            <a:spAutoFit/>
          </a:bodyPr>
          <a:lstStyle/>
          <a:p>
            <a:pPr algn="ctr">
              <a:lnSpc>
                <a:spcPts val="3422"/>
              </a:lnSpc>
            </a:pPr>
            <a:r>
              <a:rPr lang="en-US" sz="2100">
                <a:solidFill>
                  <a:srgbClr val="FFFFFF"/>
                </a:solidFill>
                <a:latin typeface="Blogger"/>
              </a:rPr>
              <a:t>SVM (Support vector Machine)</a:t>
            </a:r>
          </a:p>
          <a:p>
            <a:pPr algn="ctr" marL="0" indent="0" lvl="0">
              <a:lnSpc>
                <a:spcPts val="3422"/>
              </a:lnSpc>
            </a:pPr>
            <a:r>
              <a:rPr lang="en-US" sz="2100">
                <a:solidFill>
                  <a:srgbClr val="FFFFFF"/>
                </a:solidFill>
                <a:latin typeface="Blogger"/>
              </a:rPr>
              <a:t>outlier detection, complex data distribution with 100%</a:t>
            </a:r>
          </a:p>
        </p:txBody>
      </p:sp>
      <p:sp>
        <p:nvSpPr>
          <p:cNvPr name="TextBox 13" id="13"/>
          <p:cNvSpPr txBox="true"/>
          <p:nvPr/>
        </p:nvSpPr>
        <p:spPr>
          <a:xfrm rot="0">
            <a:off x="13706552" y="3734427"/>
            <a:ext cx="2238226" cy="1557988"/>
          </a:xfrm>
          <a:prstGeom prst="rect">
            <a:avLst/>
          </a:prstGeom>
        </p:spPr>
        <p:txBody>
          <a:bodyPr anchor="t" rtlCol="false" tIns="0" lIns="0" bIns="0" rIns="0">
            <a:spAutoFit/>
          </a:bodyPr>
          <a:lstStyle/>
          <a:p>
            <a:pPr algn="ctr" marL="0" indent="0" lvl="0">
              <a:lnSpc>
                <a:spcPts val="12111"/>
              </a:lnSpc>
              <a:spcBef>
                <a:spcPct val="0"/>
              </a:spcBef>
            </a:pPr>
            <a:r>
              <a:rPr lang="en-US" sz="10440" strike="noStrike" u="none">
                <a:solidFill>
                  <a:srgbClr val="B1FF6B"/>
                </a:solidFill>
                <a:latin typeface="Lacquer"/>
              </a:rPr>
              <a:t>02</a:t>
            </a:r>
          </a:p>
        </p:txBody>
      </p:sp>
      <p:sp>
        <p:nvSpPr>
          <p:cNvPr name="TextBox 14" id="14"/>
          <p:cNvSpPr txBox="true"/>
          <p:nvPr/>
        </p:nvSpPr>
        <p:spPr>
          <a:xfrm rot="0">
            <a:off x="13706552" y="6717175"/>
            <a:ext cx="2238226" cy="1557988"/>
          </a:xfrm>
          <a:prstGeom prst="rect">
            <a:avLst/>
          </a:prstGeom>
        </p:spPr>
        <p:txBody>
          <a:bodyPr anchor="t" rtlCol="false" tIns="0" lIns="0" bIns="0" rIns="0">
            <a:spAutoFit/>
          </a:bodyPr>
          <a:lstStyle/>
          <a:p>
            <a:pPr algn="ctr" marL="0" indent="0" lvl="0">
              <a:lnSpc>
                <a:spcPts val="12111"/>
              </a:lnSpc>
              <a:spcBef>
                <a:spcPct val="0"/>
              </a:spcBef>
            </a:pPr>
            <a:r>
              <a:rPr lang="en-US" sz="10440" strike="noStrike" u="none">
                <a:solidFill>
                  <a:srgbClr val="B1FF6B"/>
                </a:solidFill>
                <a:latin typeface="Lacquer"/>
              </a:rPr>
              <a:t>03</a:t>
            </a:r>
          </a:p>
        </p:txBody>
      </p:sp>
      <p:sp>
        <p:nvSpPr>
          <p:cNvPr name="TextBox 15" id="15"/>
          <p:cNvSpPr txBox="true"/>
          <p:nvPr/>
        </p:nvSpPr>
        <p:spPr>
          <a:xfrm rot="0">
            <a:off x="1123950" y="398358"/>
            <a:ext cx="11221454" cy="1472429"/>
          </a:xfrm>
          <a:prstGeom prst="rect">
            <a:avLst/>
          </a:prstGeom>
        </p:spPr>
        <p:txBody>
          <a:bodyPr anchor="t" rtlCol="false" tIns="0" lIns="0" bIns="0" rIns="0">
            <a:spAutoFit/>
          </a:bodyPr>
          <a:lstStyle/>
          <a:p>
            <a:pPr algn="l" marL="0" indent="0" lvl="0">
              <a:lnSpc>
                <a:spcPts val="11770"/>
              </a:lnSpc>
            </a:pPr>
            <a:r>
              <a:rPr lang="en-US" sz="9268">
                <a:solidFill>
                  <a:srgbClr val="FFFFFF"/>
                </a:solidFill>
                <a:latin typeface="Lacquer"/>
              </a:rPr>
              <a:t>Result Screenshots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grpSp>
        <p:nvGrpSpPr>
          <p:cNvPr name="Group 4" id="4"/>
          <p:cNvGrpSpPr/>
          <p:nvPr/>
        </p:nvGrpSpPr>
        <p:grpSpPr>
          <a:xfrm rot="0">
            <a:off x="1445741" y="1306938"/>
            <a:ext cx="10563248" cy="7304070"/>
            <a:chOff x="0" y="0"/>
            <a:chExt cx="14084331" cy="9738759"/>
          </a:xfrm>
        </p:grpSpPr>
        <p:sp>
          <p:nvSpPr>
            <p:cNvPr name="Freeform 5" id="5"/>
            <p:cNvSpPr/>
            <p:nvPr/>
          </p:nvSpPr>
          <p:spPr>
            <a:xfrm flipH="false" flipV="false" rot="0">
              <a:off x="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12835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738391" y="1559943"/>
            <a:ext cx="9977949" cy="6798061"/>
            <a:chOff x="0" y="0"/>
            <a:chExt cx="2411697" cy="1643110"/>
          </a:xfrm>
        </p:grpSpPr>
        <p:sp>
          <p:nvSpPr>
            <p:cNvPr name="Freeform 8" id="8"/>
            <p:cNvSpPr/>
            <p:nvPr/>
          </p:nvSpPr>
          <p:spPr>
            <a:xfrm flipH="false" flipV="false" rot="0">
              <a:off x="0" y="0"/>
              <a:ext cx="2411697" cy="1643110"/>
            </a:xfrm>
            <a:custGeom>
              <a:avLst/>
              <a:gdLst/>
              <a:ahLst/>
              <a:cxnLst/>
              <a:rect r="r" b="b" t="t" l="l"/>
              <a:pathLst>
                <a:path h="1643110" w="2411697">
                  <a:moveTo>
                    <a:pt x="0" y="0"/>
                  </a:moveTo>
                  <a:lnTo>
                    <a:pt x="2411697" y="0"/>
                  </a:lnTo>
                  <a:lnTo>
                    <a:pt x="2411697" y="1643110"/>
                  </a:lnTo>
                  <a:lnTo>
                    <a:pt x="0" y="1643110"/>
                  </a:lnTo>
                  <a:close/>
                </a:path>
              </a:pathLst>
            </a:custGeom>
            <a:blipFill>
              <a:blip r:embed="rId5"/>
              <a:stretch>
                <a:fillRect l="-18550" t="0" r="-18550" b="0"/>
              </a:stretch>
            </a:blipFill>
          </p:spPr>
        </p:sp>
      </p:grpSp>
      <p:sp>
        <p:nvSpPr>
          <p:cNvPr name="Freeform 9" id="9"/>
          <p:cNvSpPr/>
          <p:nvPr/>
        </p:nvSpPr>
        <p:spPr>
          <a:xfrm flipH="false" flipV="false" rot="0">
            <a:off x="9737503" y="4593044"/>
            <a:ext cx="6219508" cy="4382110"/>
          </a:xfrm>
          <a:custGeom>
            <a:avLst/>
            <a:gdLst/>
            <a:ahLst/>
            <a:cxnLst/>
            <a:rect r="r" b="b" t="t" l="l"/>
            <a:pathLst>
              <a:path h="4382110" w="6219508">
                <a:moveTo>
                  <a:pt x="0" y="0"/>
                </a:moveTo>
                <a:lnTo>
                  <a:pt x="6219508" y="0"/>
                </a:lnTo>
                <a:lnTo>
                  <a:pt x="6219508" y="4382110"/>
                </a:lnTo>
                <a:lnTo>
                  <a:pt x="0" y="4382110"/>
                </a:lnTo>
                <a:lnTo>
                  <a:pt x="0" y="0"/>
                </a:lnTo>
                <a:close/>
              </a:path>
            </a:pathLst>
          </a:custGeom>
          <a:blipFill>
            <a:blip r:embed="rId6"/>
            <a:stretch>
              <a:fillRect l="-25537" t="0" r="0" b="0"/>
            </a:stretch>
          </a:blipFill>
          <a:ln w="38100" cap="sq">
            <a:solidFill>
              <a:srgbClr val="B1FF6B"/>
            </a:solidFill>
            <a:prstDash val="dash"/>
            <a:miter/>
          </a:ln>
        </p:spPr>
      </p:sp>
      <p:sp>
        <p:nvSpPr>
          <p:cNvPr name="TextBox 10" id="10"/>
          <p:cNvSpPr txBox="true"/>
          <p:nvPr/>
        </p:nvSpPr>
        <p:spPr>
          <a:xfrm rot="0">
            <a:off x="582118" y="8972958"/>
            <a:ext cx="17536357" cy="1134290"/>
          </a:xfrm>
          <a:prstGeom prst="rect">
            <a:avLst/>
          </a:prstGeom>
        </p:spPr>
        <p:txBody>
          <a:bodyPr anchor="t" rtlCol="false" tIns="0" lIns="0" bIns="0" rIns="0">
            <a:spAutoFit/>
          </a:bodyPr>
          <a:lstStyle/>
          <a:p>
            <a:pPr algn="ctr" marL="0" indent="0" lvl="0">
              <a:lnSpc>
                <a:spcPts val="4524"/>
              </a:lnSpc>
            </a:pPr>
            <a:r>
              <a:rPr lang="en-US" sz="2775">
                <a:solidFill>
                  <a:srgbClr val="FFFFFF"/>
                </a:solidFill>
                <a:latin typeface="Blogger"/>
              </a:rPr>
              <a:t>Decision Tree Accuracy 97%, Decision trees are versatile tools used for classification, regression, feature selection, interpretability, and as base learners in ensemble methods.</a:t>
            </a:r>
          </a:p>
        </p:txBody>
      </p:sp>
      <p:sp>
        <p:nvSpPr>
          <p:cNvPr name="TextBox 11" id="11"/>
          <p:cNvSpPr txBox="true"/>
          <p:nvPr/>
        </p:nvSpPr>
        <p:spPr>
          <a:xfrm rot="0">
            <a:off x="12008989" y="1335513"/>
            <a:ext cx="5489289" cy="3091513"/>
          </a:xfrm>
          <a:prstGeom prst="rect">
            <a:avLst/>
          </a:prstGeom>
        </p:spPr>
        <p:txBody>
          <a:bodyPr anchor="t" rtlCol="false" tIns="0" lIns="0" bIns="0" rIns="0">
            <a:spAutoFit/>
          </a:bodyPr>
          <a:lstStyle/>
          <a:p>
            <a:pPr algn="ctr" marL="0" indent="0" lvl="0">
              <a:lnSpc>
                <a:spcPts val="12111"/>
              </a:lnSpc>
              <a:spcBef>
                <a:spcPct val="0"/>
              </a:spcBef>
            </a:pPr>
            <a:r>
              <a:rPr lang="en-US" sz="10440">
                <a:solidFill>
                  <a:srgbClr val="B1FF6B"/>
                </a:solidFill>
                <a:latin typeface="Lacquer"/>
              </a:rPr>
              <a:t>Decision tree</a:t>
            </a:r>
          </a:p>
        </p:txBody>
      </p:sp>
      <p:sp>
        <p:nvSpPr>
          <p:cNvPr name="TextBox 12" id="12"/>
          <p:cNvSpPr txBox="true"/>
          <p:nvPr/>
        </p:nvSpPr>
        <p:spPr>
          <a:xfrm rot="0">
            <a:off x="1116638" y="-66675"/>
            <a:ext cx="11221454" cy="1472429"/>
          </a:xfrm>
          <a:prstGeom prst="rect">
            <a:avLst/>
          </a:prstGeom>
        </p:spPr>
        <p:txBody>
          <a:bodyPr anchor="t" rtlCol="false" tIns="0" lIns="0" bIns="0" rIns="0">
            <a:spAutoFit/>
          </a:bodyPr>
          <a:lstStyle/>
          <a:p>
            <a:pPr algn="l" marL="0" indent="0" lvl="0">
              <a:lnSpc>
                <a:spcPts val="11770"/>
              </a:lnSpc>
            </a:pPr>
            <a:r>
              <a:rPr lang="en-US" sz="9268">
                <a:solidFill>
                  <a:srgbClr val="FFFFFF"/>
                </a:solidFill>
                <a:latin typeface="Lacquer"/>
              </a:rPr>
              <a:t>Result Screenshots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grpSp>
        <p:nvGrpSpPr>
          <p:cNvPr name="Group 4" id="4"/>
          <p:cNvGrpSpPr/>
          <p:nvPr/>
        </p:nvGrpSpPr>
        <p:grpSpPr>
          <a:xfrm rot="0">
            <a:off x="1448353" y="2146846"/>
            <a:ext cx="10563248" cy="7304070"/>
            <a:chOff x="0" y="0"/>
            <a:chExt cx="14084331" cy="9738759"/>
          </a:xfrm>
        </p:grpSpPr>
        <p:sp>
          <p:nvSpPr>
            <p:cNvPr name="Freeform 5" id="5"/>
            <p:cNvSpPr/>
            <p:nvPr/>
          </p:nvSpPr>
          <p:spPr>
            <a:xfrm flipH="false" flipV="false" rot="0">
              <a:off x="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12835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738391" y="2460239"/>
            <a:ext cx="9977949" cy="6798061"/>
            <a:chOff x="0" y="0"/>
            <a:chExt cx="2411697" cy="1643110"/>
          </a:xfrm>
        </p:grpSpPr>
        <p:sp>
          <p:nvSpPr>
            <p:cNvPr name="Freeform 8" id="8"/>
            <p:cNvSpPr/>
            <p:nvPr/>
          </p:nvSpPr>
          <p:spPr>
            <a:xfrm flipH="false" flipV="false" rot="0">
              <a:off x="0" y="0"/>
              <a:ext cx="2411697" cy="1643110"/>
            </a:xfrm>
            <a:custGeom>
              <a:avLst/>
              <a:gdLst/>
              <a:ahLst/>
              <a:cxnLst/>
              <a:rect r="r" b="b" t="t" l="l"/>
              <a:pathLst>
                <a:path h="1643110" w="2411697">
                  <a:moveTo>
                    <a:pt x="0" y="0"/>
                  </a:moveTo>
                  <a:lnTo>
                    <a:pt x="2411697" y="0"/>
                  </a:lnTo>
                  <a:lnTo>
                    <a:pt x="2411697" y="1643110"/>
                  </a:lnTo>
                  <a:lnTo>
                    <a:pt x="0" y="1643110"/>
                  </a:lnTo>
                  <a:close/>
                </a:path>
              </a:pathLst>
            </a:custGeom>
            <a:blipFill>
              <a:blip r:embed="rId5"/>
              <a:stretch>
                <a:fillRect l="-19557" t="0" r="-19557" b="0"/>
              </a:stretch>
            </a:blipFill>
            <a:ln w="38100" cap="sq">
              <a:solidFill>
                <a:srgbClr val="B1FF6B"/>
              </a:solidFill>
              <a:prstDash val="dash"/>
              <a:miter/>
            </a:ln>
          </p:spPr>
        </p:sp>
      </p:grpSp>
      <p:sp>
        <p:nvSpPr>
          <p:cNvPr name="TextBox 9" id="9"/>
          <p:cNvSpPr txBox="true"/>
          <p:nvPr/>
        </p:nvSpPr>
        <p:spPr>
          <a:xfrm rot="0">
            <a:off x="12619220" y="5244664"/>
            <a:ext cx="5215473" cy="1705790"/>
          </a:xfrm>
          <a:prstGeom prst="rect">
            <a:avLst/>
          </a:prstGeom>
        </p:spPr>
        <p:txBody>
          <a:bodyPr anchor="t" rtlCol="false" tIns="0" lIns="0" bIns="0" rIns="0">
            <a:spAutoFit/>
          </a:bodyPr>
          <a:lstStyle/>
          <a:p>
            <a:pPr algn="ctr">
              <a:lnSpc>
                <a:spcPts val="4524"/>
              </a:lnSpc>
            </a:pPr>
            <a:r>
              <a:rPr lang="en-US" sz="2775">
                <a:solidFill>
                  <a:srgbClr val="FFFFFF"/>
                </a:solidFill>
                <a:latin typeface="Blogger"/>
              </a:rPr>
              <a:t>Decision Tree with particular disease scenario based plotted .</a:t>
            </a:r>
          </a:p>
          <a:p>
            <a:pPr algn="ctr" marL="0" indent="0" lvl="0">
              <a:lnSpc>
                <a:spcPts val="4524"/>
              </a:lnSpc>
            </a:pPr>
            <a:r>
              <a:rPr lang="en-US" sz="2775">
                <a:solidFill>
                  <a:srgbClr val="FFFFFF"/>
                </a:solidFill>
                <a:latin typeface="Blogger"/>
              </a:rPr>
              <a:t>For Example : Heart Disease </a:t>
            </a:r>
          </a:p>
        </p:txBody>
      </p:sp>
      <p:sp>
        <p:nvSpPr>
          <p:cNvPr name="TextBox 10" id="10"/>
          <p:cNvSpPr txBox="true"/>
          <p:nvPr/>
        </p:nvSpPr>
        <p:spPr>
          <a:xfrm rot="0">
            <a:off x="12345404" y="1940605"/>
            <a:ext cx="5489289" cy="3091513"/>
          </a:xfrm>
          <a:prstGeom prst="rect">
            <a:avLst/>
          </a:prstGeom>
        </p:spPr>
        <p:txBody>
          <a:bodyPr anchor="t" rtlCol="false" tIns="0" lIns="0" bIns="0" rIns="0">
            <a:spAutoFit/>
          </a:bodyPr>
          <a:lstStyle/>
          <a:p>
            <a:pPr algn="ctr" marL="0" indent="0" lvl="0">
              <a:lnSpc>
                <a:spcPts val="12111"/>
              </a:lnSpc>
              <a:spcBef>
                <a:spcPct val="0"/>
              </a:spcBef>
            </a:pPr>
            <a:r>
              <a:rPr lang="en-US" sz="10440">
                <a:solidFill>
                  <a:srgbClr val="B1FF6B"/>
                </a:solidFill>
                <a:latin typeface="Lacquer"/>
              </a:rPr>
              <a:t>Decision tree</a:t>
            </a:r>
          </a:p>
        </p:txBody>
      </p:sp>
      <p:sp>
        <p:nvSpPr>
          <p:cNvPr name="TextBox 11" id="11"/>
          <p:cNvSpPr txBox="true"/>
          <p:nvPr/>
        </p:nvSpPr>
        <p:spPr>
          <a:xfrm rot="0">
            <a:off x="1123950" y="398358"/>
            <a:ext cx="11221454" cy="1472429"/>
          </a:xfrm>
          <a:prstGeom prst="rect">
            <a:avLst/>
          </a:prstGeom>
        </p:spPr>
        <p:txBody>
          <a:bodyPr anchor="t" rtlCol="false" tIns="0" lIns="0" bIns="0" rIns="0">
            <a:spAutoFit/>
          </a:bodyPr>
          <a:lstStyle/>
          <a:p>
            <a:pPr algn="l" marL="0" indent="0" lvl="0">
              <a:lnSpc>
                <a:spcPts val="11770"/>
              </a:lnSpc>
            </a:pPr>
            <a:r>
              <a:rPr lang="en-US" sz="9268">
                <a:solidFill>
                  <a:srgbClr val="FFFFFF"/>
                </a:solidFill>
                <a:latin typeface="Lacquer"/>
              </a:rPr>
              <a:t>Result Screenshots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grpSp>
        <p:nvGrpSpPr>
          <p:cNvPr name="Group 4" id="4"/>
          <p:cNvGrpSpPr/>
          <p:nvPr/>
        </p:nvGrpSpPr>
        <p:grpSpPr>
          <a:xfrm rot="0">
            <a:off x="788341" y="244311"/>
            <a:ext cx="13298235" cy="5769369"/>
            <a:chOff x="0" y="0"/>
            <a:chExt cx="9268454" cy="4021070"/>
          </a:xfrm>
        </p:grpSpPr>
        <p:sp>
          <p:nvSpPr>
            <p:cNvPr name="Freeform 5" id="5"/>
            <p:cNvSpPr/>
            <p:nvPr/>
          </p:nvSpPr>
          <p:spPr>
            <a:xfrm flipH="false" flipV="false" rot="0">
              <a:off x="-2540" y="-5080"/>
              <a:ext cx="9278615" cy="4029960"/>
            </a:xfrm>
            <a:custGeom>
              <a:avLst/>
              <a:gdLst/>
              <a:ahLst/>
              <a:cxnLst/>
              <a:rect r="r" b="b" t="t" l="l"/>
              <a:pathLst>
                <a:path h="4029960" w="9278615">
                  <a:moveTo>
                    <a:pt x="9211198" y="20421"/>
                  </a:moveTo>
                  <a:lnTo>
                    <a:pt x="9179306" y="20421"/>
                  </a:lnTo>
                  <a:cubicBezTo>
                    <a:pt x="8421884" y="20421"/>
                    <a:pt x="7664462" y="23830"/>
                    <a:pt x="6911027" y="27239"/>
                  </a:cubicBezTo>
                  <a:cubicBezTo>
                    <a:pt x="5567599" y="34058"/>
                    <a:pt x="4220185" y="44285"/>
                    <a:pt x="2876757" y="45990"/>
                  </a:cubicBezTo>
                  <a:cubicBezTo>
                    <a:pt x="2354535" y="45990"/>
                    <a:pt x="1832312" y="34058"/>
                    <a:pt x="1310090" y="20421"/>
                  </a:cubicBezTo>
                  <a:cubicBezTo>
                    <a:pt x="879555" y="8489"/>
                    <a:pt x="441048" y="0"/>
                    <a:pt x="10513" y="11898"/>
                  </a:cubicBezTo>
                  <a:cubicBezTo>
                    <a:pt x="14499" y="281220"/>
                    <a:pt x="18486" y="550541"/>
                    <a:pt x="26459" y="818158"/>
                  </a:cubicBezTo>
                  <a:cubicBezTo>
                    <a:pt x="38418" y="1416460"/>
                    <a:pt x="58350" y="2014763"/>
                    <a:pt x="46391" y="2613065"/>
                  </a:cubicBezTo>
                  <a:cubicBezTo>
                    <a:pt x="42404" y="2909659"/>
                    <a:pt x="14499" y="3206254"/>
                    <a:pt x="2540" y="3502848"/>
                  </a:cubicBezTo>
                  <a:cubicBezTo>
                    <a:pt x="0" y="3663077"/>
                    <a:pt x="26459" y="3823307"/>
                    <a:pt x="50377" y="3981831"/>
                  </a:cubicBezTo>
                  <a:cubicBezTo>
                    <a:pt x="237740" y="3975013"/>
                    <a:pt x="429088" y="3980127"/>
                    <a:pt x="612464" y="3986945"/>
                  </a:cubicBezTo>
                  <a:cubicBezTo>
                    <a:pt x="895501" y="3997172"/>
                    <a:pt x="1174551" y="4009104"/>
                    <a:pt x="1457588" y="4014218"/>
                  </a:cubicBezTo>
                  <a:cubicBezTo>
                    <a:pt x="2765137" y="4029960"/>
                    <a:pt x="4076673" y="4021036"/>
                    <a:pt x="5384223" y="4007400"/>
                  </a:cubicBezTo>
                  <a:cubicBezTo>
                    <a:pt x="6671841" y="3992058"/>
                    <a:pt x="7963445" y="3975013"/>
                    <a:pt x="9255049" y="3973308"/>
                  </a:cubicBezTo>
                  <a:cubicBezTo>
                    <a:pt x="9231130" y="3748305"/>
                    <a:pt x="9203225" y="3523303"/>
                    <a:pt x="9187279" y="3296596"/>
                  </a:cubicBezTo>
                  <a:cubicBezTo>
                    <a:pt x="9147415" y="2728976"/>
                    <a:pt x="9203225" y="2163060"/>
                    <a:pt x="9239103" y="1595439"/>
                  </a:cubicBezTo>
                  <a:cubicBezTo>
                    <a:pt x="9272265" y="1072138"/>
                    <a:pt x="9278615" y="545427"/>
                    <a:pt x="9211198" y="20421"/>
                  </a:cubicBezTo>
                  <a:close/>
                </a:path>
              </a:pathLst>
            </a:custGeom>
            <a:blipFill>
              <a:blip r:embed="rId3"/>
              <a:stretch>
                <a:fillRect l="-77" t="-15394" r="-77" b="-15391"/>
              </a:stretch>
            </a:blipFill>
            <a:ln w="38100" cap="sq">
              <a:solidFill>
                <a:srgbClr val="B1FF6B"/>
              </a:solidFill>
              <a:prstDash val="dash"/>
              <a:miter/>
            </a:ln>
          </p:spPr>
        </p:sp>
      </p:grpSp>
      <p:sp>
        <p:nvSpPr>
          <p:cNvPr name="Freeform 6" id="6"/>
          <p:cNvSpPr/>
          <p:nvPr/>
        </p:nvSpPr>
        <p:spPr>
          <a:xfrm flipH="true" flipV="false" rot="-2037195">
            <a:off x="410706" y="534073"/>
            <a:ext cx="1639382" cy="1971182"/>
          </a:xfrm>
          <a:custGeom>
            <a:avLst/>
            <a:gdLst/>
            <a:ahLst/>
            <a:cxnLst/>
            <a:rect r="r" b="b" t="t" l="l"/>
            <a:pathLst>
              <a:path h="1971182" w="1639382">
                <a:moveTo>
                  <a:pt x="1639382" y="0"/>
                </a:moveTo>
                <a:lnTo>
                  <a:pt x="0" y="0"/>
                </a:lnTo>
                <a:lnTo>
                  <a:pt x="0" y="1971182"/>
                </a:lnTo>
                <a:lnTo>
                  <a:pt x="1639382" y="1971182"/>
                </a:lnTo>
                <a:lnTo>
                  <a:pt x="1639382" y="0"/>
                </a:lnTo>
                <a:close/>
              </a:path>
            </a:pathLst>
          </a:custGeom>
          <a:blipFill>
            <a:blip r:embed="rId4">
              <a:extLst>
                <a:ext uri="{96DAC541-7B7A-43D3-8B79-37D633B846F1}">
                  <asvg:svgBlip xmlns:asvg="http://schemas.microsoft.com/office/drawing/2016/SVG/main" r:embed="rId5"/>
                </a:ext>
              </a:extLst>
            </a:blip>
            <a:stretch>
              <a:fillRect l="-77986" t="0" r="0" b="-47488"/>
            </a:stretch>
          </a:blipFill>
        </p:spPr>
      </p:sp>
      <p:sp>
        <p:nvSpPr>
          <p:cNvPr name="Freeform 7" id="7"/>
          <p:cNvSpPr/>
          <p:nvPr/>
        </p:nvSpPr>
        <p:spPr>
          <a:xfrm flipH="false" flipV="false" rot="0">
            <a:off x="1431913" y="7883237"/>
            <a:ext cx="1266897" cy="1887370"/>
          </a:xfrm>
          <a:custGeom>
            <a:avLst/>
            <a:gdLst/>
            <a:ahLst/>
            <a:cxnLst/>
            <a:rect r="r" b="b" t="t" l="l"/>
            <a:pathLst>
              <a:path h="1887370" w="1266897">
                <a:moveTo>
                  <a:pt x="0" y="0"/>
                </a:moveTo>
                <a:lnTo>
                  <a:pt x="1266897" y="0"/>
                </a:lnTo>
                <a:lnTo>
                  <a:pt x="1266897" y="1887370"/>
                </a:lnTo>
                <a:lnTo>
                  <a:pt x="0" y="18873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1255552">
            <a:off x="11275460" y="6693312"/>
            <a:ext cx="1366913" cy="3054554"/>
          </a:xfrm>
          <a:custGeom>
            <a:avLst/>
            <a:gdLst/>
            <a:ahLst/>
            <a:cxnLst/>
            <a:rect r="r" b="b" t="t" l="l"/>
            <a:pathLst>
              <a:path h="3054554" w="1366913">
                <a:moveTo>
                  <a:pt x="0" y="0"/>
                </a:moveTo>
                <a:lnTo>
                  <a:pt x="1366913" y="0"/>
                </a:lnTo>
                <a:lnTo>
                  <a:pt x="1366913" y="3054555"/>
                </a:lnTo>
                <a:lnTo>
                  <a:pt x="0" y="30545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14326935" y="244311"/>
            <a:ext cx="3708767" cy="9846283"/>
          </a:xfrm>
          <a:custGeom>
            <a:avLst/>
            <a:gdLst/>
            <a:ahLst/>
            <a:cxnLst/>
            <a:rect r="r" b="b" t="t" l="l"/>
            <a:pathLst>
              <a:path h="9846283" w="3708767">
                <a:moveTo>
                  <a:pt x="0" y="0"/>
                </a:moveTo>
                <a:lnTo>
                  <a:pt x="3708766" y="0"/>
                </a:lnTo>
                <a:lnTo>
                  <a:pt x="3708766" y="9846283"/>
                </a:lnTo>
                <a:lnTo>
                  <a:pt x="0" y="9846283"/>
                </a:lnTo>
                <a:lnTo>
                  <a:pt x="0" y="0"/>
                </a:lnTo>
                <a:close/>
              </a:path>
            </a:pathLst>
          </a:custGeom>
          <a:blipFill>
            <a:blip r:embed="rId10"/>
            <a:stretch>
              <a:fillRect l="0" t="0" r="0" b="0"/>
            </a:stretch>
          </a:blipFill>
          <a:ln w="38100" cap="sq">
            <a:solidFill>
              <a:srgbClr val="B1FF6B"/>
            </a:solidFill>
            <a:prstDash val="dash"/>
            <a:miter/>
          </a:ln>
        </p:spPr>
      </p:sp>
      <p:sp>
        <p:nvSpPr>
          <p:cNvPr name="Freeform 10" id="10"/>
          <p:cNvSpPr/>
          <p:nvPr/>
        </p:nvSpPr>
        <p:spPr>
          <a:xfrm flipH="false" flipV="false" rot="0">
            <a:off x="2892662" y="3804081"/>
            <a:ext cx="8122370" cy="4416509"/>
          </a:xfrm>
          <a:custGeom>
            <a:avLst/>
            <a:gdLst/>
            <a:ahLst/>
            <a:cxnLst/>
            <a:rect r="r" b="b" t="t" l="l"/>
            <a:pathLst>
              <a:path h="4416509" w="8122370">
                <a:moveTo>
                  <a:pt x="0" y="0"/>
                </a:moveTo>
                <a:lnTo>
                  <a:pt x="8122370" y="0"/>
                </a:lnTo>
                <a:lnTo>
                  <a:pt x="8122370" y="4416508"/>
                </a:lnTo>
                <a:lnTo>
                  <a:pt x="0" y="4416508"/>
                </a:lnTo>
                <a:lnTo>
                  <a:pt x="0" y="0"/>
                </a:lnTo>
                <a:close/>
              </a:path>
            </a:pathLst>
          </a:custGeom>
          <a:blipFill>
            <a:blip r:embed="rId11"/>
            <a:stretch>
              <a:fillRect l="-13135" t="-36604" r="-12439" b="-36604"/>
            </a:stretch>
          </a:blipFill>
          <a:ln w="38100" cap="sq">
            <a:solidFill>
              <a:srgbClr val="292929"/>
            </a:solidFill>
            <a:prstDash val="dash"/>
            <a:miter/>
          </a:ln>
        </p:spPr>
      </p:sp>
      <p:sp>
        <p:nvSpPr>
          <p:cNvPr name="TextBox 11" id="11"/>
          <p:cNvSpPr txBox="true"/>
          <p:nvPr/>
        </p:nvSpPr>
        <p:spPr>
          <a:xfrm rot="0">
            <a:off x="2892662" y="7819759"/>
            <a:ext cx="8271892" cy="2071477"/>
          </a:xfrm>
          <a:prstGeom prst="rect">
            <a:avLst/>
          </a:prstGeom>
        </p:spPr>
        <p:txBody>
          <a:bodyPr anchor="t" rtlCol="false" tIns="0" lIns="0" bIns="0" rIns="0">
            <a:spAutoFit/>
          </a:bodyPr>
          <a:lstStyle/>
          <a:p>
            <a:pPr algn="r" marL="0" indent="0" lvl="0">
              <a:lnSpc>
                <a:spcPts val="16264"/>
              </a:lnSpc>
              <a:spcBef>
                <a:spcPct val="0"/>
              </a:spcBef>
            </a:pPr>
            <a:r>
              <a:rPr lang="en-US" sz="14021">
                <a:solidFill>
                  <a:srgbClr val="FFFFFF"/>
                </a:solidFill>
                <a:latin typeface="Lacquer"/>
              </a:rPr>
              <a:t>interface</a:t>
            </a:r>
          </a:p>
        </p:txBody>
      </p:sp>
      <p:sp>
        <p:nvSpPr>
          <p:cNvPr name="TextBox 12" id="12"/>
          <p:cNvSpPr txBox="true"/>
          <p:nvPr/>
        </p:nvSpPr>
        <p:spPr>
          <a:xfrm rot="0">
            <a:off x="154892" y="9713214"/>
            <a:ext cx="16387192" cy="573786"/>
          </a:xfrm>
          <a:prstGeom prst="rect">
            <a:avLst/>
          </a:prstGeom>
        </p:spPr>
        <p:txBody>
          <a:bodyPr anchor="t" rtlCol="false" tIns="0" lIns="0" bIns="0" rIns="0">
            <a:spAutoFit/>
          </a:bodyPr>
          <a:lstStyle/>
          <a:p>
            <a:pPr algn="l" marL="0" indent="0" lvl="1">
              <a:lnSpc>
                <a:spcPts val="4601"/>
              </a:lnSpc>
              <a:spcBef>
                <a:spcPct val="0"/>
              </a:spcBef>
            </a:pPr>
            <a:r>
              <a:rPr lang="en-US" sz="2599">
                <a:solidFill>
                  <a:srgbClr val="FFFFFF"/>
                </a:solidFill>
                <a:latin typeface="Blogger Medium"/>
              </a:rPr>
              <a:t>[ NOTE: This app is meant for demo purposesonly. Please consulta Doctor if you have any symptoms.]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grpSp>
        <p:nvGrpSpPr>
          <p:cNvPr name="Group 4" id="4"/>
          <p:cNvGrpSpPr/>
          <p:nvPr/>
        </p:nvGrpSpPr>
        <p:grpSpPr>
          <a:xfrm rot="0">
            <a:off x="1448353" y="2146846"/>
            <a:ext cx="10563248" cy="7304070"/>
            <a:chOff x="0" y="0"/>
            <a:chExt cx="14084331" cy="9738759"/>
          </a:xfrm>
        </p:grpSpPr>
        <p:sp>
          <p:nvSpPr>
            <p:cNvPr name="Freeform 5" id="5"/>
            <p:cNvSpPr/>
            <p:nvPr/>
          </p:nvSpPr>
          <p:spPr>
            <a:xfrm flipH="false" flipV="false" rot="0">
              <a:off x="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12835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685743" y="3375492"/>
            <a:ext cx="10088467" cy="5882808"/>
            <a:chOff x="0" y="0"/>
            <a:chExt cx="5898035" cy="3439274"/>
          </a:xfrm>
        </p:grpSpPr>
        <p:sp>
          <p:nvSpPr>
            <p:cNvPr name="Freeform 8" id="8"/>
            <p:cNvSpPr/>
            <p:nvPr/>
          </p:nvSpPr>
          <p:spPr>
            <a:xfrm flipH="false" flipV="false" rot="0">
              <a:off x="0" y="0"/>
              <a:ext cx="5898035" cy="3439274"/>
            </a:xfrm>
            <a:custGeom>
              <a:avLst/>
              <a:gdLst/>
              <a:ahLst/>
              <a:cxnLst/>
              <a:rect r="r" b="b" t="t" l="l"/>
              <a:pathLst>
                <a:path h="3439274" w="5898035">
                  <a:moveTo>
                    <a:pt x="0" y="0"/>
                  </a:moveTo>
                  <a:lnTo>
                    <a:pt x="5898035" y="0"/>
                  </a:lnTo>
                  <a:lnTo>
                    <a:pt x="5898035" y="3439274"/>
                  </a:lnTo>
                  <a:lnTo>
                    <a:pt x="0" y="3439274"/>
                  </a:lnTo>
                  <a:close/>
                </a:path>
              </a:pathLst>
            </a:custGeom>
            <a:blipFill>
              <a:blip r:embed="rId5"/>
              <a:stretch>
                <a:fillRect l="0" t="-8316" r="0" b="-8316"/>
              </a:stretch>
            </a:blipFill>
          </p:spPr>
        </p:sp>
      </p:grpSp>
      <p:sp>
        <p:nvSpPr>
          <p:cNvPr name="Freeform 9" id="9"/>
          <p:cNvSpPr/>
          <p:nvPr/>
        </p:nvSpPr>
        <p:spPr>
          <a:xfrm flipH="false" flipV="false" rot="0">
            <a:off x="197553" y="2036841"/>
            <a:ext cx="11979325" cy="2630004"/>
          </a:xfrm>
          <a:custGeom>
            <a:avLst/>
            <a:gdLst/>
            <a:ahLst/>
            <a:cxnLst/>
            <a:rect r="r" b="b" t="t" l="l"/>
            <a:pathLst>
              <a:path h="2630004" w="11979325">
                <a:moveTo>
                  <a:pt x="0" y="0"/>
                </a:moveTo>
                <a:lnTo>
                  <a:pt x="11979325" y="0"/>
                </a:lnTo>
                <a:lnTo>
                  <a:pt x="11979325" y="2630005"/>
                </a:lnTo>
                <a:lnTo>
                  <a:pt x="0" y="2630005"/>
                </a:lnTo>
                <a:lnTo>
                  <a:pt x="0" y="0"/>
                </a:lnTo>
                <a:close/>
              </a:path>
            </a:pathLst>
          </a:custGeom>
          <a:blipFill>
            <a:blip r:embed="rId6"/>
            <a:stretch>
              <a:fillRect l="0" t="0" r="0" b="-1798"/>
            </a:stretch>
          </a:blipFill>
        </p:spPr>
      </p:sp>
      <p:sp>
        <p:nvSpPr>
          <p:cNvPr name="TextBox 10" id="10"/>
          <p:cNvSpPr txBox="true"/>
          <p:nvPr/>
        </p:nvSpPr>
        <p:spPr>
          <a:xfrm rot="0">
            <a:off x="12619220" y="4339957"/>
            <a:ext cx="5215473" cy="3991790"/>
          </a:xfrm>
          <a:prstGeom prst="rect">
            <a:avLst/>
          </a:prstGeom>
        </p:spPr>
        <p:txBody>
          <a:bodyPr anchor="t" rtlCol="false" tIns="0" lIns="0" bIns="0" rIns="0">
            <a:spAutoFit/>
          </a:bodyPr>
          <a:lstStyle/>
          <a:p>
            <a:pPr algn="l" marL="0" indent="0" lvl="0">
              <a:lnSpc>
                <a:spcPts val="4524"/>
              </a:lnSpc>
            </a:pPr>
            <a:r>
              <a:rPr lang="en-US" sz="2775">
                <a:solidFill>
                  <a:srgbClr val="FFFFFF"/>
                </a:solidFill>
                <a:latin typeface="Blogger"/>
              </a:rPr>
              <a:t>Gradio API facilitates the creation of a user-friendly interface where users can input symptoms, triggering machinelearning models to predict diseases, streamlining the diagnostic process and enhancing accessibility to healthcare information.</a:t>
            </a:r>
          </a:p>
        </p:txBody>
      </p:sp>
      <p:sp>
        <p:nvSpPr>
          <p:cNvPr name="TextBox 11" id="11"/>
          <p:cNvSpPr txBox="true"/>
          <p:nvPr/>
        </p:nvSpPr>
        <p:spPr>
          <a:xfrm rot="0">
            <a:off x="12345404" y="2791124"/>
            <a:ext cx="5489289" cy="1390477"/>
          </a:xfrm>
          <a:prstGeom prst="rect">
            <a:avLst/>
          </a:prstGeom>
        </p:spPr>
        <p:txBody>
          <a:bodyPr anchor="t" rtlCol="false" tIns="0" lIns="0" bIns="0" rIns="0">
            <a:spAutoFit/>
          </a:bodyPr>
          <a:lstStyle/>
          <a:p>
            <a:pPr algn="ctr" marL="0" indent="0" lvl="0">
              <a:lnSpc>
                <a:spcPts val="10835"/>
              </a:lnSpc>
              <a:spcBef>
                <a:spcPct val="0"/>
              </a:spcBef>
            </a:pPr>
            <a:r>
              <a:rPr lang="en-US" sz="9340">
                <a:solidFill>
                  <a:srgbClr val="B1FF6B"/>
                </a:solidFill>
                <a:latin typeface="Lacquer"/>
              </a:rPr>
              <a:t>interface</a:t>
            </a:r>
          </a:p>
        </p:txBody>
      </p:sp>
      <p:sp>
        <p:nvSpPr>
          <p:cNvPr name="TextBox 12" id="12"/>
          <p:cNvSpPr txBox="true"/>
          <p:nvPr/>
        </p:nvSpPr>
        <p:spPr>
          <a:xfrm rot="0">
            <a:off x="1123950" y="398358"/>
            <a:ext cx="12804691" cy="1472429"/>
          </a:xfrm>
          <a:prstGeom prst="rect">
            <a:avLst/>
          </a:prstGeom>
        </p:spPr>
        <p:txBody>
          <a:bodyPr anchor="t" rtlCol="false" tIns="0" lIns="0" bIns="0" rIns="0">
            <a:spAutoFit/>
          </a:bodyPr>
          <a:lstStyle/>
          <a:p>
            <a:pPr algn="l" marL="0" indent="0" lvl="0">
              <a:lnSpc>
                <a:spcPts val="11770"/>
              </a:lnSpc>
            </a:pPr>
            <a:r>
              <a:rPr lang="en-US" sz="9268">
                <a:solidFill>
                  <a:srgbClr val="FFFFFF"/>
                </a:solidFill>
                <a:latin typeface="Lacquer"/>
              </a:rPr>
              <a:t>Screenshots</a:t>
            </a:r>
          </a:p>
        </p:txBody>
      </p:sp>
      <p:sp>
        <p:nvSpPr>
          <p:cNvPr name="TextBox 13" id="13"/>
          <p:cNvSpPr txBox="true"/>
          <p:nvPr/>
        </p:nvSpPr>
        <p:spPr>
          <a:xfrm rot="0">
            <a:off x="1526736" y="9650941"/>
            <a:ext cx="11999119" cy="417830"/>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Blogger"/>
              </a:rPr>
              <a:t>[ NOTE: This app is meant for demo purposes only. Please consult a Doctor if you have any symptoms.]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865"/>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grpSp>
        <p:nvGrpSpPr>
          <p:cNvPr name="Group 4" id="4"/>
          <p:cNvGrpSpPr/>
          <p:nvPr/>
        </p:nvGrpSpPr>
        <p:grpSpPr>
          <a:xfrm rot="0">
            <a:off x="1448353" y="2146846"/>
            <a:ext cx="10563248" cy="7304070"/>
            <a:chOff x="0" y="0"/>
            <a:chExt cx="14084331" cy="9738759"/>
          </a:xfrm>
        </p:grpSpPr>
        <p:sp>
          <p:nvSpPr>
            <p:cNvPr name="Freeform 5" id="5"/>
            <p:cNvSpPr/>
            <p:nvPr/>
          </p:nvSpPr>
          <p:spPr>
            <a:xfrm flipH="false" flipV="false" rot="0">
              <a:off x="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12835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526736" y="2394554"/>
            <a:ext cx="10563248" cy="3574093"/>
            <a:chOff x="0" y="0"/>
            <a:chExt cx="8568692" cy="2899231"/>
          </a:xfrm>
        </p:grpSpPr>
        <p:sp>
          <p:nvSpPr>
            <p:cNvPr name="Freeform 8" id="8"/>
            <p:cNvSpPr/>
            <p:nvPr/>
          </p:nvSpPr>
          <p:spPr>
            <a:xfrm flipH="false" flipV="false" rot="0">
              <a:off x="0" y="0"/>
              <a:ext cx="8568692" cy="2899231"/>
            </a:xfrm>
            <a:custGeom>
              <a:avLst/>
              <a:gdLst/>
              <a:ahLst/>
              <a:cxnLst/>
              <a:rect r="r" b="b" t="t" l="l"/>
              <a:pathLst>
                <a:path h="2899231" w="8568692">
                  <a:moveTo>
                    <a:pt x="0" y="0"/>
                  </a:moveTo>
                  <a:lnTo>
                    <a:pt x="8568692" y="0"/>
                  </a:lnTo>
                  <a:lnTo>
                    <a:pt x="8568692" y="2899231"/>
                  </a:lnTo>
                  <a:lnTo>
                    <a:pt x="0" y="2899231"/>
                  </a:lnTo>
                  <a:close/>
                </a:path>
              </a:pathLst>
            </a:custGeom>
            <a:blipFill>
              <a:blip r:embed="rId5"/>
              <a:stretch>
                <a:fillRect l="-13134" t="0" r="-13134" b="0"/>
              </a:stretch>
            </a:blipFill>
          </p:spPr>
        </p:sp>
      </p:grpSp>
      <p:sp>
        <p:nvSpPr>
          <p:cNvPr name="Freeform 9" id="9"/>
          <p:cNvSpPr/>
          <p:nvPr/>
        </p:nvSpPr>
        <p:spPr>
          <a:xfrm flipH="false" flipV="false" rot="0">
            <a:off x="1526736" y="6166097"/>
            <a:ext cx="10484865" cy="3092203"/>
          </a:xfrm>
          <a:custGeom>
            <a:avLst/>
            <a:gdLst/>
            <a:ahLst/>
            <a:cxnLst/>
            <a:rect r="r" b="b" t="t" l="l"/>
            <a:pathLst>
              <a:path h="3092203" w="10484865">
                <a:moveTo>
                  <a:pt x="0" y="0"/>
                </a:moveTo>
                <a:lnTo>
                  <a:pt x="10484865" y="0"/>
                </a:lnTo>
                <a:lnTo>
                  <a:pt x="10484865" y="3092203"/>
                </a:lnTo>
                <a:lnTo>
                  <a:pt x="0" y="3092203"/>
                </a:lnTo>
                <a:lnTo>
                  <a:pt x="0" y="0"/>
                </a:lnTo>
                <a:close/>
              </a:path>
            </a:pathLst>
          </a:custGeom>
          <a:blipFill>
            <a:blip r:embed="rId6"/>
            <a:stretch>
              <a:fillRect l="-5327" t="0" r="-8285" b="0"/>
            </a:stretch>
          </a:blipFill>
        </p:spPr>
      </p:sp>
      <p:sp>
        <p:nvSpPr>
          <p:cNvPr name="TextBox 10" id="10"/>
          <p:cNvSpPr txBox="true"/>
          <p:nvPr/>
        </p:nvSpPr>
        <p:spPr>
          <a:xfrm rot="0">
            <a:off x="12619220" y="4758564"/>
            <a:ext cx="5215473" cy="2277290"/>
          </a:xfrm>
          <a:prstGeom prst="rect">
            <a:avLst/>
          </a:prstGeom>
        </p:spPr>
        <p:txBody>
          <a:bodyPr anchor="t" rtlCol="false" tIns="0" lIns="0" bIns="0" rIns="0">
            <a:spAutoFit/>
          </a:bodyPr>
          <a:lstStyle/>
          <a:p>
            <a:pPr algn="l">
              <a:lnSpc>
                <a:spcPts val="4524"/>
              </a:lnSpc>
            </a:pPr>
            <a:r>
              <a:rPr lang="en-US" sz="2775">
                <a:solidFill>
                  <a:srgbClr val="FFFFFF"/>
                </a:solidFill>
                <a:latin typeface="Blogger"/>
              </a:rPr>
              <a:t>Facilitated with various model training, F1 score , Confusion Matrix,</a:t>
            </a:r>
          </a:p>
          <a:p>
            <a:pPr algn="l" marL="0" indent="0" lvl="0">
              <a:lnSpc>
                <a:spcPts val="4524"/>
              </a:lnSpc>
            </a:pPr>
            <a:r>
              <a:rPr lang="en-US" sz="2775">
                <a:solidFill>
                  <a:srgbClr val="FFFFFF"/>
                </a:solidFill>
                <a:latin typeface="Blogger"/>
              </a:rPr>
              <a:t>report of scores and accuracy of the optimized model  performance.</a:t>
            </a:r>
          </a:p>
        </p:txBody>
      </p:sp>
      <p:sp>
        <p:nvSpPr>
          <p:cNvPr name="TextBox 11" id="11"/>
          <p:cNvSpPr txBox="true"/>
          <p:nvPr/>
        </p:nvSpPr>
        <p:spPr>
          <a:xfrm rot="0">
            <a:off x="12345404" y="2791124"/>
            <a:ext cx="5489289" cy="1390477"/>
          </a:xfrm>
          <a:prstGeom prst="rect">
            <a:avLst/>
          </a:prstGeom>
        </p:spPr>
        <p:txBody>
          <a:bodyPr anchor="t" rtlCol="false" tIns="0" lIns="0" bIns="0" rIns="0">
            <a:spAutoFit/>
          </a:bodyPr>
          <a:lstStyle/>
          <a:p>
            <a:pPr algn="ctr" marL="0" indent="0" lvl="0">
              <a:lnSpc>
                <a:spcPts val="10835"/>
              </a:lnSpc>
              <a:spcBef>
                <a:spcPct val="0"/>
              </a:spcBef>
            </a:pPr>
            <a:r>
              <a:rPr lang="en-US" sz="9340">
                <a:solidFill>
                  <a:srgbClr val="B1FF6B"/>
                </a:solidFill>
                <a:latin typeface="Lacquer"/>
              </a:rPr>
              <a:t>Testing</a:t>
            </a:r>
          </a:p>
        </p:txBody>
      </p:sp>
      <p:sp>
        <p:nvSpPr>
          <p:cNvPr name="TextBox 12" id="12"/>
          <p:cNvSpPr txBox="true"/>
          <p:nvPr/>
        </p:nvSpPr>
        <p:spPr>
          <a:xfrm rot="0">
            <a:off x="1123950" y="398358"/>
            <a:ext cx="12804691" cy="1472429"/>
          </a:xfrm>
          <a:prstGeom prst="rect">
            <a:avLst/>
          </a:prstGeom>
        </p:spPr>
        <p:txBody>
          <a:bodyPr anchor="t" rtlCol="false" tIns="0" lIns="0" bIns="0" rIns="0">
            <a:spAutoFit/>
          </a:bodyPr>
          <a:lstStyle/>
          <a:p>
            <a:pPr algn="l" marL="0" indent="0" lvl="0">
              <a:lnSpc>
                <a:spcPts val="11770"/>
              </a:lnSpc>
            </a:pPr>
            <a:r>
              <a:rPr lang="en-US" sz="9268">
                <a:solidFill>
                  <a:srgbClr val="FFFFFF"/>
                </a:solidFill>
                <a:latin typeface="Lacquer"/>
              </a:rPr>
              <a:t>Screenshots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865"/>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grpSp>
        <p:nvGrpSpPr>
          <p:cNvPr name="Group 4" id="4"/>
          <p:cNvGrpSpPr/>
          <p:nvPr/>
        </p:nvGrpSpPr>
        <p:grpSpPr>
          <a:xfrm rot="0">
            <a:off x="1448353" y="2146846"/>
            <a:ext cx="10563248" cy="7304070"/>
            <a:chOff x="0" y="0"/>
            <a:chExt cx="14084331" cy="9738759"/>
          </a:xfrm>
        </p:grpSpPr>
        <p:sp>
          <p:nvSpPr>
            <p:cNvPr name="Freeform 5" id="5"/>
            <p:cNvSpPr/>
            <p:nvPr/>
          </p:nvSpPr>
          <p:spPr>
            <a:xfrm flipH="false" flipV="false" rot="0">
              <a:off x="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128350" y="0"/>
              <a:ext cx="9955981" cy="9738759"/>
            </a:xfrm>
            <a:custGeom>
              <a:avLst/>
              <a:gdLst/>
              <a:ahLst/>
              <a:cxnLst/>
              <a:rect r="r" b="b" t="t" l="l"/>
              <a:pathLst>
                <a:path h="9738759" w="9955981">
                  <a:moveTo>
                    <a:pt x="0" y="0"/>
                  </a:moveTo>
                  <a:lnTo>
                    <a:pt x="9955981" y="0"/>
                  </a:lnTo>
                  <a:lnTo>
                    <a:pt x="9955981" y="9738759"/>
                  </a:lnTo>
                  <a:lnTo>
                    <a:pt x="0" y="9738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688291" y="2394554"/>
            <a:ext cx="9981651" cy="6863746"/>
            <a:chOff x="0" y="0"/>
            <a:chExt cx="8096912" cy="5567731"/>
          </a:xfrm>
        </p:grpSpPr>
        <p:sp>
          <p:nvSpPr>
            <p:cNvPr name="Freeform 8" id="8"/>
            <p:cNvSpPr/>
            <p:nvPr/>
          </p:nvSpPr>
          <p:spPr>
            <a:xfrm flipH="false" flipV="false" rot="0">
              <a:off x="0" y="0"/>
              <a:ext cx="8096912" cy="5567731"/>
            </a:xfrm>
            <a:custGeom>
              <a:avLst/>
              <a:gdLst/>
              <a:ahLst/>
              <a:cxnLst/>
              <a:rect r="r" b="b" t="t" l="l"/>
              <a:pathLst>
                <a:path h="5567731" w="8096912">
                  <a:moveTo>
                    <a:pt x="0" y="0"/>
                  </a:moveTo>
                  <a:lnTo>
                    <a:pt x="8096912" y="0"/>
                  </a:lnTo>
                  <a:lnTo>
                    <a:pt x="8096912" y="5567731"/>
                  </a:lnTo>
                  <a:lnTo>
                    <a:pt x="0" y="5567731"/>
                  </a:lnTo>
                  <a:close/>
                </a:path>
              </a:pathLst>
            </a:custGeom>
            <a:blipFill>
              <a:blip r:embed="rId5"/>
              <a:stretch>
                <a:fillRect l="-5139" t="0" r="-5139" b="0"/>
              </a:stretch>
            </a:blipFill>
          </p:spPr>
        </p:sp>
      </p:grpSp>
      <p:sp>
        <p:nvSpPr>
          <p:cNvPr name="TextBox 9" id="9"/>
          <p:cNvSpPr txBox="true"/>
          <p:nvPr/>
        </p:nvSpPr>
        <p:spPr>
          <a:xfrm rot="0">
            <a:off x="12345404" y="4887625"/>
            <a:ext cx="5489289" cy="4563290"/>
          </a:xfrm>
          <a:prstGeom prst="rect">
            <a:avLst/>
          </a:prstGeom>
        </p:spPr>
        <p:txBody>
          <a:bodyPr anchor="t" rtlCol="false" tIns="0" lIns="0" bIns="0" rIns="0">
            <a:spAutoFit/>
          </a:bodyPr>
          <a:lstStyle/>
          <a:p>
            <a:pPr algn="l">
              <a:lnSpc>
                <a:spcPts val="4524"/>
              </a:lnSpc>
            </a:pPr>
            <a:r>
              <a:rPr lang="en-US" sz="2775">
                <a:solidFill>
                  <a:srgbClr val="FFFFFF"/>
                </a:solidFill>
                <a:latin typeface="Blogger"/>
              </a:rPr>
              <a:t>Visualization of various machine learning model implementations alongside their respective accuracy reports provides a comprehensive overview of performance differences, aiding in informed decision- making for model selection and optimization.</a:t>
            </a:r>
          </a:p>
          <a:p>
            <a:pPr algn="l" marL="0" indent="0" lvl="0">
              <a:lnSpc>
                <a:spcPts val="4524"/>
              </a:lnSpc>
            </a:pPr>
            <a:r>
              <a:rPr lang="en-US" sz="2775">
                <a:solidFill>
                  <a:srgbClr val="FFFFFF"/>
                </a:solidFill>
                <a:latin typeface="Blogger"/>
              </a:rPr>
              <a:t>DT 1.0,  SVM 1.0, RF 0.98</a:t>
            </a:r>
          </a:p>
        </p:txBody>
      </p:sp>
      <p:sp>
        <p:nvSpPr>
          <p:cNvPr name="TextBox 10" id="10"/>
          <p:cNvSpPr txBox="true"/>
          <p:nvPr/>
        </p:nvSpPr>
        <p:spPr>
          <a:xfrm rot="0">
            <a:off x="12345404" y="2105324"/>
            <a:ext cx="5489289" cy="2762077"/>
          </a:xfrm>
          <a:prstGeom prst="rect">
            <a:avLst/>
          </a:prstGeom>
        </p:spPr>
        <p:txBody>
          <a:bodyPr anchor="t" rtlCol="false" tIns="0" lIns="0" bIns="0" rIns="0">
            <a:spAutoFit/>
          </a:bodyPr>
          <a:lstStyle/>
          <a:p>
            <a:pPr algn="ctr" marL="0" indent="0" lvl="0">
              <a:lnSpc>
                <a:spcPts val="10835"/>
              </a:lnSpc>
              <a:spcBef>
                <a:spcPct val="0"/>
              </a:spcBef>
            </a:pPr>
            <a:r>
              <a:rPr lang="en-US" sz="9340">
                <a:solidFill>
                  <a:srgbClr val="B1FF6B"/>
                </a:solidFill>
                <a:latin typeface="Lacquer"/>
              </a:rPr>
              <a:t>accuracy report</a:t>
            </a:r>
          </a:p>
        </p:txBody>
      </p:sp>
      <p:sp>
        <p:nvSpPr>
          <p:cNvPr name="TextBox 11" id="11"/>
          <p:cNvSpPr txBox="true"/>
          <p:nvPr/>
        </p:nvSpPr>
        <p:spPr>
          <a:xfrm rot="0">
            <a:off x="1123950" y="398358"/>
            <a:ext cx="12804691" cy="1472429"/>
          </a:xfrm>
          <a:prstGeom prst="rect">
            <a:avLst/>
          </a:prstGeom>
        </p:spPr>
        <p:txBody>
          <a:bodyPr anchor="t" rtlCol="false" tIns="0" lIns="0" bIns="0" rIns="0">
            <a:spAutoFit/>
          </a:bodyPr>
          <a:lstStyle/>
          <a:p>
            <a:pPr algn="l" marL="0" indent="0" lvl="0">
              <a:lnSpc>
                <a:spcPts val="11770"/>
              </a:lnSpc>
            </a:pPr>
            <a:r>
              <a:rPr lang="en-US" sz="9268">
                <a:solidFill>
                  <a:srgbClr val="FFFFFF"/>
                </a:solidFill>
                <a:latin typeface="Lacquer"/>
              </a:rPr>
              <a:t>Screenshots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Freeform 4" id="4"/>
          <p:cNvSpPr/>
          <p:nvPr/>
        </p:nvSpPr>
        <p:spPr>
          <a:xfrm flipH="false" flipV="false" rot="-5400000">
            <a:off x="1504344" y="385004"/>
            <a:ext cx="3392590" cy="3720456"/>
          </a:xfrm>
          <a:custGeom>
            <a:avLst/>
            <a:gdLst/>
            <a:ahLst/>
            <a:cxnLst/>
            <a:rect r="r" b="b" t="t" l="l"/>
            <a:pathLst>
              <a:path h="3720456" w="3392590">
                <a:moveTo>
                  <a:pt x="0" y="0"/>
                </a:moveTo>
                <a:lnTo>
                  <a:pt x="3392590" y="0"/>
                </a:lnTo>
                <a:lnTo>
                  <a:pt x="3392590" y="3720456"/>
                </a:lnTo>
                <a:lnTo>
                  <a:pt x="0" y="3720456"/>
                </a:lnTo>
                <a:lnTo>
                  <a:pt x="0" y="0"/>
                </a:lnTo>
                <a:close/>
              </a:path>
            </a:pathLst>
          </a:custGeom>
          <a:blipFill>
            <a:blip r:embed="rId3"/>
            <a:stretch>
              <a:fillRect l="0" t="0" r="0" b="0"/>
            </a:stretch>
          </a:blipFill>
        </p:spPr>
      </p:sp>
      <p:sp>
        <p:nvSpPr>
          <p:cNvPr name="Freeform 5" id="5"/>
          <p:cNvSpPr/>
          <p:nvPr/>
        </p:nvSpPr>
        <p:spPr>
          <a:xfrm flipH="false" flipV="false" rot="-5400000">
            <a:off x="1504344" y="6181540"/>
            <a:ext cx="3392590" cy="3720456"/>
          </a:xfrm>
          <a:custGeom>
            <a:avLst/>
            <a:gdLst/>
            <a:ahLst/>
            <a:cxnLst/>
            <a:rect r="r" b="b" t="t" l="l"/>
            <a:pathLst>
              <a:path h="3720456" w="3392590">
                <a:moveTo>
                  <a:pt x="0" y="0"/>
                </a:moveTo>
                <a:lnTo>
                  <a:pt x="3392590" y="0"/>
                </a:lnTo>
                <a:lnTo>
                  <a:pt x="3392590" y="3720456"/>
                </a:lnTo>
                <a:lnTo>
                  <a:pt x="0" y="3720456"/>
                </a:lnTo>
                <a:lnTo>
                  <a:pt x="0" y="0"/>
                </a:lnTo>
                <a:close/>
              </a:path>
            </a:pathLst>
          </a:custGeom>
          <a:blipFill>
            <a:blip r:embed="rId3"/>
            <a:stretch>
              <a:fillRect l="0" t="0" r="0" b="0"/>
            </a:stretch>
          </a:blipFill>
        </p:spPr>
      </p:sp>
      <p:sp>
        <p:nvSpPr>
          <p:cNvPr name="Freeform 6" id="6"/>
          <p:cNvSpPr/>
          <p:nvPr/>
        </p:nvSpPr>
        <p:spPr>
          <a:xfrm flipH="false" flipV="false" rot="-5400000">
            <a:off x="7447705" y="385004"/>
            <a:ext cx="3392590" cy="3720456"/>
          </a:xfrm>
          <a:custGeom>
            <a:avLst/>
            <a:gdLst/>
            <a:ahLst/>
            <a:cxnLst/>
            <a:rect r="r" b="b" t="t" l="l"/>
            <a:pathLst>
              <a:path h="3720456" w="3392590">
                <a:moveTo>
                  <a:pt x="0" y="0"/>
                </a:moveTo>
                <a:lnTo>
                  <a:pt x="3392590" y="0"/>
                </a:lnTo>
                <a:lnTo>
                  <a:pt x="3392590" y="3720456"/>
                </a:lnTo>
                <a:lnTo>
                  <a:pt x="0" y="3720456"/>
                </a:lnTo>
                <a:lnTo>
                  <a:pt x="0" y="0"/>
                </a:lnTo>
                <a:close/>
              </a:path>
            </a:pathLst>
          </a:custGeom>
          <a:blipFill>
            <a:blip r:embed="rId3"/>
            <a:stretch>
              <a:fillRect l="0" t="0" r="0" b="0"/>
            </a:stretch>
          </a:blipFill>
        </p:spPr>
      </p:sp>
      <p:sp>
        <p:nvSpPr>
          <p:cNvPr name="Freeform 7" id="7"/>
          <p:cNvSpPr/>
          <p:nvPr/>
        </p:nvSpPr>
        <p:spPr>
          <a:xfrm flipH="false" flipV="false" rot="-5400000">
            <a:off x="7447705" y="6181540"/>
            <a:ext cx="3392590" cy="3720456"/>
          </a:xfrm>
          <a:custGeom>
            <a:avLst/>
            <a:gdLst/>
            <a:ahLst/>
            <a:cxnLst/>
            <a:rect r="r" b="b" t="t" l="l"/>
            <a:pathLst>
              <a:path h="3720456" w="3392590">
                <a:moveTo>
                  <a:pt x="0" y="0"/>
                </a:moveTo>
                <a:lnTo>
                  <a:pt x="3392590" y="0"/>
                </a:lnTo>
                <a:lnTo>
                  <a:pt x="3392590" y="3720456"/>
                </a:lnTo>
                <a:lnTo>
                  <a:pt x="0" y="3720456"/>
                </a:lnTo>
                <a:lnTo>
                  <a:pt x="0" y="0"/>
                </a:lnTo>
                <a:close/>
              </a:path>
            </a:pathLst>
          </a:custGeom>
          <a:blipFill>
            <a:blip r:embed="rId3"/>
            <a:stretch>
              <a:fillRect l="0" t="0" r="0" b="0"/>
            </a:stretch>
          </a:blipFill>
        </p:spPr>
      </p:sp>
      <p:sp>
        <p:nvSpPr>
          <p:cNvPr name="Freeform 8" id="8"/>
          <p:cNvSpPr/>
          <p:nvPr/>
        </p:nvSpPr>
        <p:spPr>
          <a:xfrm flipH="false" flipV="false" rot="-5400000">
            <a:off x="13391066" y="385004"/>
            <a:ext cx="3392590" cy="3720456"/>
          </a:xfrm>
          <a:custGeom>
            <a:avLst/>
            <a:gdLst/>
            <a:ahLst/>
            <a:cxnLst/>
            <a:rect r="r" b="b" t="t" l="l"/>
            <a:pathLst>
              <a:path h="3720456" w="3392590">
                <a:moveTo>
                  <a:pt x="0" y="0"/>
                </a:moveTo>
                <a:lnTo>
                  <a:pt x="3392590" y="0"/>
                </a:lnTo>
                <a:lnTo>
                  <a:pt x="3392590" y="3720456"/>
                </a:lnTo>
                <a:lnTo>
                  <a:pt x="0" y="3720456"/>
                </a:lnTo>
                <a:lnTo>
                  <a:pt x="0" y="0"/>
                </a:lnTo>
                <a:close/>
              </a:path>
            </a:pathLst>
          </a:custGeom>
          <a:blipFill>
            <a:blip r:embed="rId3"/>
            <a:stretch>
              <a:fillRect l="0" t="0" r="0" b="0"/>
            </a:stretch>
          </a:blipFill>
        </p:spPr>
      </p:sp>
      <p:sp>
        <p:nvSpPr>
          <p:cNvPr name="Freeform 9" id="9"/>
          <p:cNvSpPr/>
          <p:nvPr/>
        </p:nvSpPr>
        <p:spPr>
          <a:xfrm flipH="false" flipV="false" rot="-5400000">
            <a:off x="13391066" y="6181540"/>
            <a:ext cx="3392590" cy="3720456"/>
          </a:xfrm>
          <a:custGeom>
            <a:avLst/>
            <a:gdLst/>
            <a:ahLst/>
            <a:cxnLst/>
            <a:rect r="r" b="b" t="t" l="l"/>
            <a:pathLst>
              <a:path h="3720456" w="3392590">
                <a:moveTo>
                  <a:pt x="0" y="0"/>
                </a:moveTo>
                <a:lnTo>
                  <a:pt x="3392590" y="0"/>
                </a:lnTo>
                <a:lnTo>
                  <a:pt x="3392590" y="3720456"/>
                </a:lnTo>
                <a:lnTo>
                  <a:pt x="0" y="3720456"/>
                </a:lnTo>
                <a:lnTo>
                  <a:pt x="0" y="0"/>
                </a:lnTo>
                <a:close/>
              </a:path>
            </a:pathLst>
          </a:custGeom>
          <a:blipFill>
            <a:blip r:embed="rId3"/>
            <a:stretch>
              <a:fillRect l="0" t="0" r="0" b="0"/>
            </a:stretch>
          </a:blipFill>
        </p:spPr>
      </p:sp>
      <p:sp>
        <p:nvSpPr>
          <p:cNvPr name="Freeform 10" id="10"/>
          <p:cNvSpPr/>
          <p:nvPr/>
        </p:nvSpPr>
        <p:spPr>
          <a:xfrm flipH="false" flipV="false" rot="-3583617">
            <a:off x="5497040" y="1505016"/>
            <a:ext cx="1049256" cy="1480432"/>
          </a:xfrm>
          <a:custGeom>
            <a:avLst/>
            <a:gdLst/>
            <a:ahLst/>
            <a:cxnLst/>
            <a:rect r="r" b="b" t="t" l="l"/>
            <a:pathLst>
              <a:path h="1480432" w="1049256">
                <a:moveTo>
                  <a:pt x="0" y="0"/>
                </a:moveTo>
                <a:lnTo>
                  <a:pt x="1049256" y="0"/>
                </a:lnTo>
                <a:lnTo>
                  <a:pt x="1049256" y="1480432"/>
                </a:lnTo>
                <a:lnTo>
                  <a:pt x="0" y="1480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7280031">
            <a:off x="5502606" y="7502529"/>
            <a:ext cx="1065879" cy="1503886"/>
          </a:xfrm>
          <a:custGeom>
            <a:avLst/>
            <a:gdLst/>
            <a:ahLst/>
            <a:cxnLst/>
            <a:rect r="r" b="b" t="t" l="l"/>
            <a:pathLst>
              <a:path h="1503886" w="1065879">
                <a:moveTo>
                  <a:pt x="0" y="0"/>
                </a:moveTo>
                <a:lnTo>
                  <a:pt x="1065879" y="0"/>
                </a:lnTo>
                <a:lnTo>
                  <a:pt x="1065879" y="1503886"/>
                </a:lnTo>
                <a:lnTo>
                  <a:pt x="0" y="1503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false" flipV="false" rot="-3583617">
            <a:off x="11495802" y="1505016"/>
            <a:ext cx="1049256" cy="1480432"/>
          </a:xfrm>
          <a:custGeom>
            <a:avLst/>
            <a:gdLst/>
            <a:ahLst/>
            <a:cxnLst/>
            <a:rect r="r" b="b" t="t" l="l"/>
            <a:pathLst>
              <a:path h="1480432" w="1049256">
                <a:moveTo>
                  <a:pt x="0" y="0"/>
                </a:moveTo>
                <a:lnTo>
                  <a:pt x="1049257" y="0"/>
                </a:lnTo>
                <a:lnTo>
                  <a:pt x="1049257" y="1480432"/>
                </a:lnTo>
                <a:lnTo>
                  <a:pt x="0" y="1480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1851967">
            <a:off x="14562733" y="4376877"/>
            <a:ext cx="1049256" cy="1480432"/>
          </a:xfrm>
          <a:custGeom>
            <a:avLst/>
            <a:gdLst/>
            <a:ahLst/>
            <a:cxnLst/>
            <a:rect r="r" b="b" t="t" l="l"/>
            <a:pathLst>
              <a:path h="1480432" w="1049256">
                <a:moveTo>
                  <a:pt x="0" y="0"/>
                </a:moveTo>
                <a:lnTo>
                  <a:pt x="1049256" y="0"/>
                </a:lnTo>
                <a:lnTo>
                  <a:pt x="1049256" y="1480432"/>
                </a:lnTo>
                <a:lnTo>
                  <a:pt x="0" y="1480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4" id="14"/>
          <p:cNvSpPr/>
          <p:nvPr/>
        </p:nvSpPr>
        <p:spPr>
          <a:xfrm flipH="false" flipV="false" rot="7186986">
            <a:off x="11495802" y="7510514"/>
            <a:ext cx="1049256" cy="1480432"/>
          </a:xfrm>
          <a:custGeom>
            <a:avLst/>
            <a:gdLst/>
            <a:ahLst/>
            <a:cxnLst/>
            <a:rect r="r" b="b" t="t" l="l"/>
            <a:pathLst>
              <a:path h="1480432" w="1049256">
                <a:moveTo>
                  <a:pt x="0" y="0"/>
                </a:moveTo>
                <a:lnTo>
                  <a:pt x="1049257" y="0"/>
                </a:lnTo>
                <a:lnTo>
                  <a:pt x="1049257" y="1480432"/>
                </a:lnTo>
                <a:lnTo>
                  <a:pt x="0" y="1480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5" id="15"/>
          <p:cNvSpPr txBox="true"/>
          <p:nvPr/>
        </p:nvSpPr>
        <p:spPr>
          <a:xfrm rot="0">
            <a:off x="4713210" y="3893902"/>
            <a:ext cx="8861579" cy="2127721"/>
          </a:xfrm>
          <a:prstGeom prst="rect">
            <a:avLst/>
          </a:prstGeom>
        </p:spPr>
        <p:txBody>
          <a:bodyPr anchor="t" rtlCol="false" tIns="0" lIns="0" bIns="0" rIns="0">
            <a:spAutoFit/>
          </a:bodyPr>
          <a:lstStyle/>
          <a:p>
            <a:pPr algn="ctr" marL="0" indent="0" lvl="0">
              <a:lnSpc>
                <a:spcPts val="16617"/>
              </a:lnSpc>
              <a:spcBef>
                <a:spcPct val="0"/>
              </a:spcBef>
            </a:pPr>
            <a:r>
              <a:rPr lang="en-US" sz="14325">
                <a:solidFill>
                  <a:srgbClr val="FFFFFF"/>
                </a:solidFill>
                <a:latin typeface="Lacquer"/>
              </a:rPr>
              <a:t>Contents</a:t>
            </a:r>
          </a:p>
        </p:txBody>
      </p:sp>
      <p:sp>
        <p:nvSpPr>
          <p:cNvPr name="TextBox 16" id="16"/>
          <p:cNvSpPr txBox="true"/>
          <p:nvPr/>
        </p:nvSpPr>
        <p:spPr>
          <a:xfrm rot="0">
            <a:off x="13512728" y="1066800"/>
            <a:ext cx="3149267" cy="896874"/>
          </a:xfrm>
          <a:prstGeom prst="rect">
            <a:avLst/>
          </a:prstGeom>
        </p:spPr>
        <p:txBody>
          <a:bodyPr anchor="t" rtlCol="false" tIns="0" lIns="0" bIns="0" rIns="0">
            <a:spAutoFit/>
          </a:bodyPr>
          <a:lstStyle/>
          <a:p>
            <a:pPr algn="ctr" marL="0" indent="0" lvl="0">
              <a:lnSpc>
                <a:spcPts val="3497"/>
              </a:lnSpc>
              <a:spcBef>
                <a:spcPct val="0"/>
              </a:spcBef>
            </a:pPr>
            <a:r>
              <a:rPr lang="en-US" sz="3299" spc="65">
                <a:solidFill>
                  <a:srgbClr val="B1FF6B"/>
                </a:solidFill>
                <a:latin typeface="Lacquer"/>
              </a:rPr>
              <a:t>Technical Description</a:t>
            </a:r>
          </a:p>
        </p:txBody>
      </p:sp>
      <p:sp>
        <p:nvSpPr>
          <p:cNvPr name="TextBox 17" id="17"/>
          <p:cNvSpPr txBox="true"/>
          <p:nvPr/>
        </p:nvSpPr>
        <p:spPr>
          <a:xfrm rot="0">
            <a:off x="13512728" y="6972914"/>
            <a:ext cx="3149267" cy="896874"/>
          </a:xfrm>
          <a:prstGeom prst="rect">
            <a:avLst/>
          </a:prstGeom>
        </p:spPr>
        <p:txBody>
          <a:bodyPr anchor="t" rtlCol="false" tIns="0" lIns="0" bIns="0" rIns="0">
            <a:spAutoFit/>
          </a:bodyPr>
          <a:lstStyle/>
          <a:p>
            <a:pPr algn="ctr" marL="0" indent="0" lvl="0">
              <a:lnSpc>
                <a:spcPts val="3497"/>
              </a:lnSpc>
              <a:spcBef>
                <a:spcPct val="0"/>
              </a:spcBef>
            </a:pPr>
            <a:r>
              <a:rPr lang="en-US" sz="3299" spc="65">
                <a:solidFill>
                  <a:srgbClr val="B1FF6B"/>
                </a:solidFill>
                <a:latin typeface="Lacquer"/>
              </a:rPr>
              <a:t>design &amp; analysis</a:t>
            </a:r>
          </a:p>
        </p:txBody>
      </p:sp>
      <p:sp>
        <p:nvSpPr>
          <p:cNvPr name="TextBox 18" id="18"/>
          <p:cNvSpPr txBox="true"/>
          <p:nvPr/>
        </p:nvSpPr>
        <p:spPr>
          <a:xfrm rot="0">
            <a:off x="7287369" y="1066800"/>
            <a:ext cx="3524510" cy="458724"/>
          </a:xfrm>
          <a:prstGeom prst="rect">
            <a:avLst/>
          </a:prstGeom>
        </p:spPr>
        <p:txBody>
          <a:bodyPr anchor="t" rtlCol="false" tIns="0" lIns="0" bIns="0" rIns="0">
            <a:spAutoFit/>
          </a:bodyPr>
          <a:lstStyle/>
          <a:p>
            <a:pPr algn="ctr" marL="0" indent="0" lvl="0">
              <a:lnSpc>
                <a:spcPts val="3497"/>
              </a:lnSpc>
              <a:spcBef>
                <a:spcPct val="0"/>
              </a:spcBef>
            </a:pPr>
            <a:r>
              <a:rPr lang="en-US" sz="3299" spc="65">
                <a:solidFill>
                  <a:srgbClr val="B1FF6B"/>
                </a:solidFill>
                <a:latin typeface="Lacquer"/>
              </a:rPr>
              <a:t>About project</a:t>
            </a:r>
          </a:p>
        </p:txBody>
      </p:sp>
      <p:sp>
        <p:nvSpPr>
          <p:cNvPr name="TextBox 19" id="19"/>
          <p:cNvSpPr txBox="true"/>
          <p:nvPr/>
        </p:nvSpPr>
        <p:spPr>
          <a:xfrm rot="0">
            <a:off x="7569367" y="6972914"/>
            <a:ext cx="3149267" cy="458724"/>
          </a:xfrm>
          <a:prstGeom prst="rect">
            <a:avLst/>
          </a:prstGeom>
        </p:spPr>
        <p:txBody>
          <a:bodyPr anchor="t" rtlCol="false" tIns="0" lIns="0" bIns="0" rIns="0">
            <a:spAutoFit/>
          </a:bodyPr>
          <a:lstStyle/>
          <a:p>
            <a:pPr algn="ctr" marL="0" indent="0" lvl="0">
              <a:lnSpc>
                <a:spcPts val="3497"/>
              </a:lnSpc>
              <a:spcBef>
                <a:spcPct val="0"/>
              </a:spcBef>
            </a:pPr>
            <a:r>
              <a:rPr lang="en-US" sz="3299" spc="65">
                <a:solidFill>
                  <a:srgbClr val="B1FF6B"/>
                </a:solidFill>
                <a:latin typeface="Lacquer"/>
              </a:rPr>
              <a:t>outcomes</a:t>
            </a:r>
          </a:p>
        </p:txBody>
      </p:sp>
      <p:sp>
        <p:nvSpPr>
          <p:cNvPr name="TextBox 20" id="20"/>
          <p:cNvSpPr txBox="true"/>
          <p:nvPr/>
        </p:nvSpPr>
        <p:spPr>
          <a:xfrm rot="0">
            <a:off x="1491062" y="1066800"/>
            <a:ext cx="3419153" cy="458724"/>
          </a:xfrm>
          <a:prstGeom prst="rect">
            <a:avLst/>
          </a:prstGeom>
        </p:spPr>
        <p:txBody>
          <a:bodyPr anchor="t" rtlCol="false" tIns="0" lIns="0" bIns="0" rIns="0">
            <a:spAutoFit/>
          </a:bodyPr>
          <a:lstStyle/>
          <a:p>
            <a:pPr algn="ctr" marL="0" indent="0" lvl="0">
              <a:lnSpc>
                <a:spcPts val="3497"/>
              </a:lnSpc>
              <a:spcBef>
                <a:spcPct val="0"/>
              </a:spcBef>
            </a:pPr>
            <a:r>
              <a:rPr lang="en-US" sz="3299" spc="65">
                <a:solidFill>
                  <a:srgbClr val="B1FF6B"/>
                </a:solidFill>
                <a:latin typeface="Lacquer"/>
              </a:rPr>
              <a:t>company Profile</a:t>
            </a:r>
          </a:p>
        </p:txBody>
      </p:sp>
      <p:sp>
        <p:nvSpPr>
          <p:cNvPr name="TextBox 21" id="21"/>
          <p:cNvSpPr txBox="true"/>
          <p:nvPr/>
        </p:nvSpPr>
        <p:spPr>
          <a:xfrm rot="0">
            <a:off x="1610297" y="6972914"/>
            <a:ext cx="3149267" cy="458724"/>
          </a:xfrm>
          <a:prstGeom prst="rect">
            <a:avLst/>
          </a:prstGeom>
        </p:spPr>
        <p:txBody>
          <a:bodyPr anchor="t" rtlCol="false" tIns="0" lIns="0" bIns="0" rIns="0">
            <a:spAutoFit/>
          </a:bodyPr>
          <a:lstStyle/>
          <a:p>
            <a:pPr algn="ctr" marL="0" indent="0" lvl="0">
              <a:lnSpc>
                <a:spcPts val="3497"/>
              </a:lnSpc>
              <a:spcBef>
                <a:spcPct val="0"/>
              </a:spcBef>
            </a:pPr>
            <a:r>
              <a:rPr lang="en-US" sz="3299" spc="65">
                <a:solidFill>
                  <a:srgbClr val="B1FF6B"/>
                </a:solidFill>
                <a:latin typeface="Lacquer"/>
              </a:rPr>
              <a:t>screenshot</a:t>
            </a:r>
            <a:r>
              <a:rPr lang="en-US" sz="3299" spc="65" strike="noStrike" u="none">
                <a:solidFill>
                  <a:srgbClr val="B1FF6B"/>
                </a:solidFill>
                <a:latin typeface="Lacquer"/>
              </a:rPr>
              <a:t>s</a:t>
            </a:r>
          </a:p>
        </p:txBody>
      </p:sp>
      <p:sp>
        <p:nvSpPr>
          <p:cNvPr name="TextBox 22" id="22"/>
          <p:cNvSpPr txBox="true"/>
          <p:nvPr/>
        </p:nvSpPr>
        <p:spPr>
          <a:xfrm rot="0">
            <a:off x="1845566" y="1748142"/>
            <a:ext cx="2678728" cy="1073150"/>
          </a:xfrm>
          <a:prstGeom prst="rect">
            <a:avLst/>
          </a:prstGeom>
        </p:spPr>
        <p:txBody>
          <a:bodyPr anchor="t" rtlCol="false" tIns="0" lIns="0" bIns="0" rIns="0">
            <a:spAutoFit/>
          </a:bodyPr>
          <a:lstStyle/>
          <a:p>
            <a:pPr algn="ctr">
              <a:lnSpc>
                <a:spcPts val="2800"/>
              </a:lnSpc>
            </a:pPr>
            <a:r>
              <a:rPr lang="en-US" sz="2000">
                <a:solidFill>
                  <a:srgbClr val="FFFFFF"/>
                </a:solidFill>
                <a:latin typeface="Blogger"/>
              </a:rPr>
              <a:t>History of Company.</a:t>
            </a:r>
          </a:p>
          <a:p>
            <a:pPr algn="ctr" marL="0" indent="0" lvl="1">
              <a:lnSpc>
                <a:spcPts val="2800"/>
              </a:lnSpc>
            </a:pPr>
            <a:r>
              <a:rPr lang="en-US" sz="2000">
                <a:solidFill>
                  <a:srgbClr val="FFFFFF"/>
                </a:solidFill>
                <a:latin typeface="Blogger"/>
              </a:rPr>
              <a:t>Services Provided by Company.</a:t>
            </a:r>
          </a:p>
        </p:txBody>
      </p:sp>
      <p:sp>
        <p:nvSpPr>
          <p:cNvPr name="TextBox 23" id="23"/>
          <p:cNvSpPr txBox="true"/>
          <p:nvPr/>
        </p:nvSpPr>
        <p:spPr>
          <a:xfrm rot="0">
            <a:off x="1845566" y="7651400"/>
            <a:ext cx="2678728" cy="1073150"/>
          </a:xfrm>
          <a:prstGeom prst="rect">
            <a:avLst/>
          </a:prstGeom>
        </p:spPr>
        <p:txBody>
          <a:bodyPr anchor="t" rtlCol="false" tIns="0" lIns="0" bIns="0" rIns="0">
            <a:spAutoFit/>
          </a:bodyPr>
          <a:lstStyle/>
          <a:p>
            <a:pPr algn="ctr">
              <a:lnSpc>
                <a:spcPts val="2800"/>
              </a:lnSpc>
            </a:pPr>
            <a:r>
              <a:rPr lang="en-US" sz="2000">
                <a:solidFill>
                  <a:srgbClr val="FFFFFF"/>
                </a:solidFill>
                <a:latin typeface="Blogger"/>
              </a:rPr>
              <a:t>Output of the project</a:t>
            </a:r>
          </a:p>
          <a:p>
            <a:pPr algn="ctr">
              <a:lnSpc>
                <a:spcPts val="2800"/>
              </a:lnSpc>
            </a:pPr>
            <a:r>
              <a:rPr lang="en-US" sz="2000">
                <a:solidFill>
                  <a:srgbClr val="FFFFFF"/>
                </a:solidFill>
                <a:latin typeface="Blogger"/>
              </a:rPr>
              <a:t>with F1 score,</a:t>
            </a:r>
          </a:p>
          <a:p>
            <a:pPr algn="ctr" marL="0" indent="0" lvl="1">
              <a:lnSpc>
                <a:spcPts val="2800"/>
              </a:lnSpc>
            </a:pPr>
            <a:r>
              <a:rPr lang="en-US" sz="2000">
                <a:solidFill>
                  <a:srgbClr val="FFFFFF"/>
                </a:solidFill>
                <a:latin typeface="Blogger"/>
              </a:rPr>
              <a:t>interface and result. </a:t>
            </a:r>
          </a:p>
        </p:txBody>
      </p:sp>
      <p:sp>
        <p:nvSpPr>
          <p:cNvPr name="TextBox 24" id="24"/>
          <p:cNvSpPr txBox="true"/>
          <p:nvPr/>
        </p:nvSpPr>
        <p:spPr>
          <a:xfrm rot="0">
            <a:off x="7804636" y="7651400"/>
            <a:ext cx="2678728" cy="1073150"/>
          </a:xfrm>
          <a:prstGeom prst="rect">
            <a:avLst/>
          </a:prstGeom>
        </p:spPr>
        <p:txBody>
          <a:bodyPr anchor="t" rtlCol="false" tIns="0" lIns="0" bIns="0" rIns="0">
            <a:spAutoFit/>
          </a:bodyPr>
          <a:lstStyle/>
          <a:p>
            <a:pPr algn="ctr">
              <a:lnSpc>
                <a:spcPts val="2800"/>
              </a:lnSpc>
            </a:pPr>
            <a:r>
              <a:rPr lang="en-US" sz="2000">
                <a:solidFill>
                  <a:srgbClr val="FFFFFF"/>
                </a:solidFill>
                <a:latin typeface="Blogger"/>
              </a:rPr>
              <a:t>coding and testiong</a:t>
            </a:r>
          </a:p>
          <a:p>
            <a:pPr algn="ctr">
              <a:lnSpc>
                <a:spcPts val="2800"/>
              </a:lnSpc>
            </a:pPr>
            <a:r>
              <a:rPr lang="en-US" sz="2000">
                <a:solidFill>
                  <a:srgbClr val="FFFFFF"/>
                </a:solidFill>
                <a:latin typeface="Blogger"/>
              </a:rPr>
              <a:t>tarining of model.</a:t>
            </a:r>
          </a:p>
          <a:p>
            <a:pPr algn="ctr" marL="0" indent="0" lvl="1">
              <a:lnSpc>
                <a:spcPts val="2800"/>
              </a:lnSpc>
            </a:pPr>
            <a:r>
              <a:rPr lang="en-US" sz="2000">
                <a:solidFill>
                  <a:srgbClr val="FFFFFF"/>
                </a:solidFill>
                <a:latin typeface="Blogger"/>
              </a:rPr>
              <a:t>outcomes of training.</a:t>
            </a:r>
          </a:p>
        </p:txBody>
      </p:sp>
      <p:sp>
        <p:nvSpPr>
          <p:cNvPr name="TextBox 25" id="25"/>
          <p:cNvSpPr txBox="true"/>
          <p:nvPr/>
        </p:nvSpPr>
        <p:spPr>
          <a:xfrm rot="0">
            <a:off x="13747997" y="7975093"/>
            <a:ext cx="2678728" cy="1073150"/>
          </a:xfrm>
          <a:prstGeom prst="rect">
            <a:avLst/>
          </a:prstGeom>
        </p:spPr>
        <p:txBody>
          <a:bodyPr anchor="t" rtlCol="false" tIns="0" lIns="0" bIns="0" rIns="0">
            <a:spAutoFit/>
          </a:bodyPr>
          <a:lstStyle/>
          <a:p>
            <a:pPr algn="ctr">
              <a:lnSpc>
                <a:spcPts val="2800"/>
              </a:lnSpc>
            </a:pPr>
            <a:r>
              <a:rPr lang="en-US" sz="2000">
                <a:solidFill>
                  <a:srgbClr val="FFFFFF"/>
                </a:solidFill>
                <a:latin typeface="Blogger"/>
              </a:rPr>
              <a:t>Implementing with</a:t>
            </a:r>
          </a:p>
          <a:p>
            <a:pPr algn="ctr">
              <a:lnSpc>
                <a:spcPts val="2800"/>
              </a:lnSpc>
            </a:pPr>
            <a:r>
              <a:rPr lang="en-US" sz="2000">
                <a:solidFill>
                  <a:srgbClr val="FFFFFF"/>
                </a:solidFill>
                <a:latin typeface="Blogger"/>
              </a:rPr>
              <a:t>design analysis </a:t>
            </a:r>
          </a:p>
          <a:p>
            <a:pPr algn="ctr" marL="0" indent="0" lvl="1">
              <a:lnSpc>
                <a:spcPts val="2800"/>
              </a:lnSpc>
            </a:pPr>
            <a:r>
              <a:rPr lang="en-US" sz="2000">
                <a:solidFill>
                  <a:srgbClr val="FFFFFF"/>
                </a:solidFill>
                <a:latin typeface="Blogger"/>
              </a:rPr>
              <a:t>and algorithms</a:t>
            </a:r>
            <a:r>
              <a:rPr lang="en-US" sz="2000">
                <a:solidFill>
                  <a:srgbClr val="FFFFFF"/>
                </a:solidFill>
                <a:latin typeface="Blogger"/>
              </a:rPr>
              <a:t>.</a:t>
            </a:r>
          </a:p>
        </p:txBody>
      </p:sp>
      <p:sp>
        <p:nvSpPr>
          <p:cNvPr name="TextBox 26" id="26"/>
          <p:cNvSpPr txBox="true"/>
          <p:nvPr/>
        </p:nvSpPr>
        <p:spPr>
          <a:xfrm rot="0">
            <a:off x="7804636" y="1748142"/>
            <a:ext cx="2678728" cy="1778000"/>
          </a:xfrm>
          <a:prstGeom prst="rect">
            <a:avLst/>
          </a:prstGeom>
        </p:spPr>
        <p:txBody>
          <a:bodyPr anchor="t" rtlCol="false" tIns="0" lIns="0" bIns="0" rIns="0">
            <a:spAutoFit/>
          </a:bodyPr>
          <a:lstStyle/>
          <a:p>
            <a:pPr algn="ctr">
              <a:lnSpc>
                <a:spcPts val="2800"/>
              </a:lnSpc>
            </a:pPr>
            <a:r>
              <a:rPr lang="en-US" sz="2000">
                <a:solidFill>
                  <a:srgbClr val="FFFFFF"/>
                </a:solidFill>
                <a:latin typeface="Blogger"/>
              </a:rPr>
              <a:t>Project Assigned.</a:t>
            </a:r>
          </a:p>
          <a:p>
            <a:pPr algn="ctr">
              <a:lnSpc>
                <a:spcPts val="2800"/>
              </a:lnSpc>
            </a:pPr>
            <a:r>
              <a:rPr lang="en-US" sz="2000">
                <a:solidFill>
                  <a:srgbClr val="FFFFFF"/>
                </a:solidFill>
                <a:latin typeface="Blogger"/>
              </a:rPr>
              <a:t>Introduction about Project.</a:t>
            </a:r>
          </a:p>
          <a:p>
            <a:pPr algn="ctr">
              <a:lnSpc>
                <a:spcPts val="2800"/>
              </a:lnSpc>
            </a:pPr>
            <a:r>
              <a:rPr lang="en-US" sz="2000">
                <a:solidFill>
                  <a:srgbClr val="FFFFFF"/>
                </a:solidFill>
                <a:latin typeface="Blogger"/>
              </a:rPr>
              <a:t>Environment.</a:t>
            </a:r>
          </a:p>
          <a:p>
            <a:pPr algn="ctr" marL="0" indent="0" lvl="1">
              <a:lnSpc>
                <a:spcPts val="2800"/>
              </a:lnSpc>
            </a:pPr>
          </a:p>
        </p:txBody>
      </p:sp>
      <p:sp>
        <p:nvSpPr>
          <p:cNvPr name="TextBox 27" id="27"/>
          <p:cNvSpPr txBox="true"/>
          <p:nvPr/>
        </p:nvSpPr>
        <p:spPr>
          <a:xfrm rot="0">
            <a:off x="13747997" y="2075167"/>
            <a:ext cx="2678728" cy="1425575"/>
          </a:xfrm>
          <a:prstGeom prst="rect">
            <a:avLst/>
          </a:prstGeom>
        </p:spPr>
        <p:txBody>
          <a:bodyPr anchor="t" rtlCol="false" tIns="0" lIns="0" bIns="0" rIns="0">
            <a:spAutoFit/>
          </a:bodyPr>
          <a:lstStyle/>
          <a:p>
            <a:pPr algn="ctr">
              <a:lnSpc>
                <a:spcPts val="2800"/>
              </a:lnSpc>
            </a:pPr>
            <a:r>
              <a:rPr lang="en-US" sz="2000">
                <a:solidFill>
                  <a:srgbClr val="FFFFFF"/>
                </a:solidFill>
                <a:latin typeface="Blogger"/>
              </a:rPr>
              <a:t>System requirements,</a:t>
            </a:r>
          </a:p>
          <a:p>
            <a:pPr algn="ctr">
              <a:lnSpc>
                <a:spcPts val="2800"/>
              </a:lnSpc>
            </a:pPr>
            <a:r>
              <a:rPr lang="en-US" sz="2000">
                <a:solidFill>
                  <a:srgbClr val="FFFFFF"/>
                </a:solidFill>
                <a:latin typeface="Blogger"/>
              </a:rPr>
              <a:t>environment setup,</a:t>
            </a:r>
          </a:p>
          <a:p>
            <a:pPr algn="ctr">
              <a:lnSpc>
                <a:spcPts val="2800"/>
              </a:lnSpc>
            </a:pPr>
            <a:r>
              <a:rPr lang="en-US" sz="2000">
                <a:solidFill>
                  <a:srgbClr val="FFFFFF"/>
                </a:solidFill>
                <a:latin typeface="Blogger"/>
              </a:rPr>
              <a:t>implementation of the </a:t>
            </a:r>
          </a:p>
          <a:p>
            <a:pPr algn="ctr" marL="0" indent="0" lvl="1">
              <a:lnSpc>
                <a:spcPts val="2800"/>
              </a:lnSpc>
            </a:pPr>
            <a:r>
              <a:rPr lang="en-US" sz="2000">
                <a:solidFill>
                  <a:srgbClr val="FFFFFF"/>
                </a:solidFill>
                <a:latin typeface="Blogger"/>
              </a:rPr>
              <a:t>system.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TextBox 4" id="4"/>
          <p:cNvSpPr txBox="true"/>
          <p:nvPr/>
        </p:nvSpPr>
        <p:spPr>
          <a:xfrm rot="0">
            <a:off x="1712853" y="3369129"/>
            <a:ext cx="16240477" cy="2672715"/>
          </a:xfrm>
          <a:prstGeom prst="rect">
            <a:avLst/>
          </a:prstGeom>
        </p:spPr>
        <p:txBody>
          <a:bodyPr anchor="t" rtlCol="false" tIns="0" lIns="0" bIns="0" rIns="0">
            <a:spAutoFit/>
          </a:bodyPr>
          <a:lstStyle/>
          <a:p>
            <a:pPr algn="l" marL="0" indent="0" lvl="0">
              <a:lnSpc>
                <a:spcPts val="20880"/>
              </a:lnSpc>
              <a:spcBef>
                <a:spcPct val="0"/>
              </a:spcBef>
            </a:pPr>
            <a:r>
              <a:rPr lang="en-US" sz="18000">
                <a:solidFill>
                  <a:srgbClr val="B1FF6B"/>
                </a:solidFill>
                <a:latin typeface="Gagalin"/>
              </a:rPr>
              <a:t>thank you</a:t>
            </a:r>
          </a:p>
        </p:txBody>
      </p:sp>
      <p:sp>
        <p:nvSpPr>
          <p:cNvPr name="Freeform 5" id="5"/>
          <p:cNvSpPr/>
          <p:nvPr/>
        </p:nvSpPr>
        <p:spPr>
          <a:xfrm flipH="false" flipV="false" rot="7496069">
            <a:off x="14240752" y="5987205"/>
            <a:ext cx="2293495" cy="2964422"/>
          </a:xfrm>
          <a:custGeom>
            <a:avLst/>
            <a:gdLst/>
            <a:ahLst/>
            <a:cxnLst/>
            <a:rect r="r" b="b" t="t" l="l"/>
            <a:pathLst>
              <a:path h="2964422" w="2293495">
                <a:moveTo>
                  <a:pt x="0" y="0"/>
                </a:moveTo>
                <a:lnTo>
                  <a:pt x="2293495" y="0"/>
                </a:lnTo>
                <a:lnTo>
                  <a:pt x="2293495" y="2964421"/>
                </a:lnTo>
                <a:lnTo>
                  <a:pt x="0" y="2964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2134809">
            <a:off x="1957115" y="6768651"/>
            <a:ext cx="2780519" cy="2887734"/>
          </a:xfrm>
          <a:custGeom>
            <a:avLst/>
            <a:gdLst/>
            <a:ahLst/>
            <a:cxnLst/>
            <a:rect r="r" b="b" t="t" l="l"/>
            <a:pathLst>
              <a:path h="2887734" w="2780519">
                <a:moveTo>
                  <a:pt x="0" y="0"/>
                </a:moveTo>
                <a:lnTo>
                  <a:pt x="2780518" y="0"/>
                </a:lnTo>
                <a:lnTo>
                  <a:pt x="2780518" y="2887734"/>
                </a:lnTo>
                <a:lnTo>
                  <a:pt x="0" y="28877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7" id="7"/>
          <p:cNvSpPr txBox="true"/>
          <p:nvPr/>
        </p:nvSpPr>
        <p:spPr>
          <a:xfrm rot="0">
            <a:off x="8189832" y="8193468"/>
            <a:ext cx="9069468" cy="757464"/>
          </a:xfrm>
          <a:prstGeom prst="rect">
            <a:avLst/>
          </a:prstGeom>
        </p:spPr>
        <p:txBody>
          <a:bodyPr anchor="t" rtlCol="false" tIns="0" lIns="0" bIns="0" rIns="0">
            <a:spAutoFit/>
          </a:bodyPr>
          <a:lstStyle/>
          <a:p>
            <a:pPr algn="r" marL="0" indent="0" lvl="0">
              <a:lnSpc>
                <a:spcPts val="5477"/>
              </a:lnSpc>
              <a:spcBef>
                <a:spcPct val="0"/>
              </a:spcBef>
            </a:pPr>
            <a:r>
              <a:rPr lang="en-US" sz="4846" spc="14">
                <a:solidFill>
                  <a:srgbClr val="FFFFFF"/>
                </a:solidFill>
                <a:latin typeface="Blogger Medium"/>
              </a:rPr>
              <a:t>“Prevention is better than cure”</a:t>
            </a:r>
          </a:p>
        </p:txBody>
      </p:sp>
      <p:sp>
        <p:nvSpPr>
          <p:cNvPr name="TextBox 8" id="8"/>
          <p:cNvSpPr txBox="true"/>
          <p:nvPr/>
        </p:nvSpPr>
        <p:spPr>
          <a:xfrm rot="0">
            <a:off x="1028700" y="1019175"/>
            <a:ext cx="4562442" cy="1230793"/>
          </a:xfrm>
          <a:prstGeom prst="rect">
            <a:avLst/>
          </a:prstGeom>
        </p:spPr>
        <p:txBody>
          <a:bodyPr anchor="t" rtlCol="false" tIns="0" lIns="0" bIns="0" rIns="0">
            <a:spAutoFit/>
          </a:bodyPr>
          <a:lstStyle/>
          <a:p>
            <a:pPr algn="l">
              <a:lnSpc>
                <a:spcPts val="3895"/>
              </a:lnSpc>
            </a:pPr>
            <a:r>
              <a:rPr lang="en-US" sz="3446" spc="10">
                <a:solidFill>
                  <a:srgbClr val="FFFFFF"/>
                </a:solidFill>
                <a:latin typeface="Blogger Medium"/>
              </a:rPr>
              <a:t>Presented by,</a:t>
            </a:r>
          </a:p>
          <a:p>
            <a:pPr algn="l">
              <a:lnSpc>
                <a:spcPts val="1748"/>
              </a:lnSpc>
            </a:pPr>
          </a:p>
          <a:p>
            <a:pPr algn="l" marL="0" indent="0" lvl="0">
              <a:lnSpc>
                <a:spcPts val="3895"/>
              </a:lnSpc>
            </a:pPr>
            <a:r>
              <a:rPr lang="en-US" sz="3446" spc="10">
                <a:solidFill>
                  <a:srgbClr val="FFFFFF"/>
                </a:solidFill>
                <a:latin typeface="Blogger Medium"/>
              </a:rPr>
              <a:t>    </a:t>
            </a:r>
            <a:r>
              <a:rPr lang="en-US" sz="3446" spc="10">
                <a:solidFill>
                  <a:srgbClr val="FFFFFF"/>
                </a:solidFill>
                <a:latin typeface="Blogger Medium"/>
              </a:rPr>
              <a:t>Santosh Kumar Paital</a:t>
            </a:r>
          </a:p>
        </p:txBody>
      </p:sp>
      <p:sp>
        <p:nvSpPr>
          <p:cNvPr name="Freeform 9" id="9"/>
          <p:cNvSpPr/>
          <p:nvPr/>
        </p:nvSpPr>
        <p:spPr>
          <a:xfrm flipH="false" flipV="false" rot="0">
            <a:off x="12775429" y="3593246"/>
            <a:ext cx="2218305" cy="2157805"/>
          </a:xfrm>
          <a:custGeom>
            <a:avLst/>
            <a:gdLst/>
            <a:ahLst/>
            <a:cxnLst/>
            <a:rect r="r" b="b" t="t" l="l"/>
            <a:pathLst>
              <a:path h="2157805" w="2218305">
                <a:moveTo>
                  <a:pt x="0" y="0"/>
                </a:moveTo>
                <a:lnTo>
                  <a:pt x="2218304" y="0"/>
                </a:lnTo>
                <a:lnTo>
                  <a:pt x="2218304" y="2157805"/>
                </a:lnTo>
                <a:lnTo>
                  <a:pt x="0" y="21578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Freeform 4" id="4"/>
          <p:cNvSpPr/>
          <p:nvPr/>
        </p:nvSpPr>
        <p:spPr>
          <a:xfrm flipH="false" flipV="false" rot="0">
            <a:off x="14928121" y="679004"/>
            <a:ext cx="2226976" cy="2796431"/>
          </a:xfrm>
          <a:custGeom>
            <a:avLst/>
            <a:gdLst/>
            <a:ahLst/>
            <a:cxnLst/>
            <a:rect r="r" b="b" t="t" l="l"/>
            <a:pathLst>
              <a:path h="2796431" w="2226976">
                <a:moveTo>
                  <a:pt x="0" y="0"/>
                </a:moveTo>
                <a:lnTo>
                  <a:pt x="2226976" y="0"/>
                </a:lnTo>
                <a:lnTo>
                  <a:pt x="2226976" y="2796431"/>
                </a:lnTo>
                <a:lnTo>
                  <a:pt x="0" y="27964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6023855" y="554945"/>
            <a:ext cx="7596768" cy="1084640"/>
          </a:xfrm>
          <a:prstGeom prst="rect">
            <a:avLst/>
          </a:prstGeom>
        </p:spPr>
        <p:txBody>
          <a:bodyPr anchor="t" rtlCol="false" tIns="0" lIns="0" bIns="0" rIns="0">
            <a:spAutoFit/>
          </a:bodyPr>
          <a:lstStyle/>
          <a:p>
            <a:pPr algn="l" marL="0" indent="0" lvl="0">
              <a:lnSpc>
                <a:spcPts val="8423"/>
              </a:lnSpc>
              <a:spcBef>
                <a:spcPct val="0"/>
              </a:spcBef>
            </a:pPr>
            <a:r>
              <a:rPr lang="en-US" sz="7261">
                <a:solidFill>
                  <a:srgbClr val="FFFFFF"/>
                </a:solidFill>
                <a:latin typeface="Lacquer"/>
              </a:rPr>
              <a:t>company profile</a:t>
            </a:r>
          </a:p>
        </p:txBody>
      </p:sp>
      <p:sp>
        <p:nvSpPr>
          <p:cNvPr name="Freeform 6" id="6"/>
          <p:cNvSpPr/>
          <p:nvPr/>
        </p:nvSpPr>
        <p:spPr>
          <a:xfrm flipH="false" flipV="false" rot="0">
            <a:off x="6806264" y="1540406"/>
            <a:ext cx="4675472" cy="536814"/>
          </a:xfrm>
          <a:custGeom>
            <a:avLst/>
            <a:gdLst/>
            <a:ahLst/>
            <a:cxnLst/>
            <a:rect r="r" b="b" t="t" l="l"/>
            <a:pathLst>
              <a:path h="536814" w="4675472">
                <a:moveTo>
                  <a:pt x="0" y="0"/>
                </a:moveTo>
                <a:lnTo>
                  <a:pt x="4675472" y="0"/>
                </a:lnTo>
                <a:lnTo>
                  <a:pt x="4675472" y="536814"/>
                </a:lnTo>
                <a:lnTo>
                  <a:pt x="0" y="536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5798" y="207587"/>
            <a:ext cx="1759592" cy="2325636"/>
          </a:xfrm>
          <a:custGeom>
            <a:avLst/>
            <a:gdLst/>
            <a:ahLst/>
            <a:cxnLst/>
            <a:rect r="r" b="b" t="t" l="l"/>
            <a:pathLst>
              <a:path h="2325636" w="1759592">
                <a:moveTo>
                  <a:pt x="0" y="0"/>
                </a:moveTo>
                <a:lnTo>
                  <a:pt x="1759591" y="0"/>
                </a:lnTo>
                <a:lnTo>
                  <a:pt x="1759591" y="2325636"/>
                </a:lnTo>
                <a:lnTo>
                  <a:pt x="0" y="2325636"/>
                </a:lnTo>
                <a:lnTo>
                  <a:pt x="0" y="0"/>
                </a:lnTo>
                <a:close/>
              </a:path>
            </a:pathLst>
          </a:custGeom>
          <a:blipFill>
            <a:blip r:embed="rId7"/>
            <a:stretch>
              <a:fillRect l="-17836" t="0" r="-14332" b="0"/>
            </a:stretch>
          </a:blipFill>
        </p:spPr>
      </p:sp>
      <p:sp>
        <p:nvSpPr>
          <p:cNvPr name="TextBox 8" id="8"/>
          <p:cNvSpPr txBox="true"/>
          <p:nvPr/>
        </p:nvSpPr>
        <p:spPr>
          <a:xfrm rot="0">
            <a:off x="1028700" y="3218260"/>
            <a:ext cx="16126397" cy="5889626"/>
          </a:xfrm>
          <a:prstGeom prst="rect">
            <a:avLst/>
          </a:prstGeom>
        </p:spPr>
        <p:txBody>
          <a:bodyPr anchor="t" rtlCol="false" tIns="0" lIns="0" bIns="0" rIns="0">
            <a:spAutoFit/>
          </a:bodyPr>
          <a:lstStyle/>
          <a:p>
            <a:pPr algn="l" marL="539748" indent="-269874" lvl="1">
              <a:lnSpc>
                <a:spcPts val="5899"/>
              </a:lnSpc>
              <a:buFont typeface="Arial"/>
              <a:buChar char="•"/>
            </a:pPr>
            <a:r>
              <a:rPr lang="en-US" sz="2499">
                <a:solidFill>
                  <a:srgbClr val="FFFFFF"/>
                </a:solidFill>
                <a:latin typeface="Blogger"/>
              </a:rPr>
              <a:t>Founded by visionary friends, Varcons Technologies evolved into a leading provider of innovative technologies and services.</a:t>
            </a:r>
          </a:p>
          <a:p>
            <a:pPr algn="l" marL="539748" indent="-269874" lvl="1">
              <a:lnSpc>
                <a:spcPts val="5899"/>
              </a:lnSpc>
              <a:buFont typeface="Arial"/>
              <a:buChar char="•"/>
            </a:pPr>
            <a:r>
              <a:rPr lang="en-US" sz="2499">
                <a:solidFill>
                  <a:srgbClr val="FFFFFF"/>
                </a:solidFill>
                <a:latin typeface="Blogger"/>
              </a:rPr>
              <a:t> Offers scalable solutions including SaaS products, Corporate Seminars, Industrial trainings, and more.</a:t>
            </a:r>
          </a:p>
          <a:p>
            <a:pPr algn="l" marL="539748" indent="-269874" lvl="1">
              <a:lnSpc>
                <a:spcPts val="5899"/>
              </a:lnSpc>
              <a:buFont typeface="Arial"/>
              <a:buChar char="•"/>
            </a:pPr>
            <a:r>
              <a:rPr lang="en-US" sz="2499">
                <a:solidFill>
                  <a:srgbClr val="FFFFFF"/>
                </a:solidFill>
                <a:latin typeface="Blogger"/>
              </a:rPr>
              <a:t> Expertise spans web design, MYSQL, PYTHON Programming, HTML, CSS, ASP.NET, and LINQ.</a:t>
            </a:r>
          </a:p>
          <a:p>
            <a:pPr algn="l" marL="539748" indent="-269874" lvl="1">
              <a:lnSpc>
                <a:spcPts val="5899"/>
              </a:lnSpc>
              <a:buFont typeface="Arial"/>
              <a:buChar char="•"/>
            </a:pPr>
            <a:r>
              <a:rPr lang="en-US" sz="2499">
                <a:solidFill>
                  <a:srgbClr val="FFFFFF"/>
                </a:solidFill>
                <a:latin typeface="Blogger"/>
              </a:rPr>
              <a:t> Specializes in ERP, Connectivity, SEO Services, Conference Management, and tailored software products.</a:t>
            </a:r>
          </a:p>
          <a:p>
            <a:pPr algn="l" marL="539748" indent="-269874" lvl="1">
              <a:lnSpc>
                <a:spcPts val="5899"/>
              </a:lnSpc>
              <a:buFont typeface="Arial"/>
              <a:buChar char="•"/>
            </a:pPr>
            <a:r>
              <a:rPr lang="en-US" sz="2499">
                <a:solidFill>
                  <a:srgbClr val="FFFFFF"/>
                </a:solidFill>
                <a:latin typeface="Blogger"/>
              </a:rPr>
              <a:t> Based in Bangalore, India, Varcons Technologies focuses on creativity and innovation in software development.</a:t>
            </a:r>
          </a:p>
          <a:p>
            <a:pPr algn="l" marL="539748" indent="-269874" lvl="1">
              <a:lnSpc>
                <a:spcPts val="5899"/>
              </a:lnSpc>
              <a:buFont typeface="Arial"/>
              <a:buChar char="•"/>
            </a:pPr>
            <a:r>
              <a:rPr lang="en-US" sz="2499">
                <a:solidFill>
                  <a:srgbClr val="FFFFFF"/>
                </a:solidFill>
                <a:latin typeface="Blogger"/>
              </a:rPr>
              <a:t> Emphasizes understanding client demands and adapting solutions accordingly.</a:t>
            </a:r>
          </a:p>
          <a:p>
            <a:pPr algn="l" marL="539748" indent="-269874" lvl="1">
              <a:lnSpc>
                <a:spcPts val="5899"/>
              </a:lnSpc>
              <a:buFont typeface="Arial"/>
              <a:buChar char="•"/>
            </a:pPr>
            <a:r>
              <a:rPr lang="en-US" sz="2499">
                <a:solidFill>
                  <a:srgbClr val="FFFFFF"/>
                </a:solidFill>
                <a:latin typeface="Blogger"/>
              </a:rPr>
              <a:t> Positioned as an IT solutions consulting group, Varcons Technologies leverages technology for business scalability, efficiency, and customer delight.</a:t>
            </a:r>
          </a:p>
        </p:txBody>
      </p:sp>
      <p:sp>
        <p:nvSpPr>
          <p:cNvPr name="TextBox 9" id="9"/>
          <p:cNvSpPr txBox="true"/>
          <p:nvPr/>
        </p:nvSpPr>
        <p:spPr>
          <a:xfrm rot="0">
            <a:off x="6457135" y="2179845"/>
            <a:ext cx="5239241" cy="601981"/>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Blogger"/>
              </a:rPr>
              <a:t>Varcons Technologies Pvt. Ltd.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Freeform 4" id="4"/>
          <p:cNvSpPr/>
          <p:nvPr/>
        </p:nvSpPr>
        <p:spPr>
          <a:xfrm flipH="false" flipV="false" rot="0">
            <a:off x="14928121" y="679004"/>
            <a:ext cx="2226976" cy="2796431"/>
          </a:xfrm>
          <a:custGeom>
            <a:avLst/>
            <a:gdLst/>
            <a:ahLst/>
            <a:cxnLst/>
            <a:rect r="r" b="b" t="t" l="l"/>
            <a:pathLst>
              <a:path h="2796431" w="2226976">
                <a:moveTo>
                  <a:pt x="0" y="0"/>
                </a:moveTo>
                <a:lnTo>
                  <a:pt x="2226976" y="0"/>
                </a:lnTo>
                <a:lnTo>
                  <a:pt x="2226976" y="2796431"/>
                </a:lnTo>
                <a:lnTo>
                  <a:pt x="0" y="27964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6023855" y="554945"/>
            <a:ext cx="7596768" cy="1084640"/>
          </a:xfrm>
          <a:prstGeom prst="rect">
            <a:avLst/>
          </a:prstGeom>
        </p:spPr>
        <p:txBody>
          <a:bodyPr anchor="t" rtlCol="false" tIns="0" lIns="0" bIns="0" rIns="0">
            <a:spAutoFit/>
          </a:bodyPr>
          <a:lstStyle/>
          <a:p>
            <a:pPr algn="l" marL="0" indent="0" lvl="0">
              <a:lnSpc>
                <a:spcPts val="8423"/>
              </a:lnSpc>
              <a:spcBef>
                <a:spcPct val="0"/>
              </a:spcBef>
            </a:pPr>
            <a:r>
              <a:rPr lang="en-US" sz="7261">
                <a:solidFill>
                  <a:srgbClr val="FFFFFF"/>
                </a:solidFill>
                <a:latin typeface="Lacquer"/>
              </a:rPr>
              <a:t>company profile</a:t>
            </a:r>
          </a:p>
        </p:txBody>
      </p:sp>
      <p:sp>
        <p:nvSpPr>
          <p:cNvPr name="Freeform 6" id="6"/>
          <p:cNvSpPr/>
          <p:nvPr/>
        </p:nvSpPr>
        <p:spPr>
          <a:xfrm flipH="false" flipV="false" rot="0">
            <a:off x="6806264" y="1540406"/>
            <a:ext cx="4675472" cy="536814"/>
          </a:xfrm>
          <a:custGeom>
            <a:avLst/>
            <a:gdLst/>
            <a:ahLst/>
            <a:cxnLst/>
            <a:rect r="r" b="b" t="t" l="l"/>
            <a:pathLst>
              <a:path h="536814" w="4675472">
                <a:moveTo>
                  <a:pt x="0" y="0"/>
                </a:moveTo>
                <a:lnTo>
                  <a:pt x="4675472" y="0"/>
                </a:lnTo>
                <a:lnTo>
                  <a:pt x="4675472" y="536814"/>
                </a:lnTo>
                <a:lnTo>
                  <a:pt x="0" y="536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5798" y="207587"/>
            <a:ext cx="1759592" cy="2325636"/>
          </a:xfrm>
          <a:custGeom>
            <a:avLst/>
            <a:gdLst/>
            <a:ahLst/>
            <a:cxnLst/>
            <a:rect r="r" b="b" t="t" l="l"/>
            <a:pathLst>
              <a:path h="2325636" w="1759592">
                <a:moveTo>
                  <a:pt x="0" y="0"/>
                </a:moveTo>
                <a:lnTo>
                  <a:pt x="1759591" y="0"/>
                </a:lnTo>
                <a:lnTo>
                  <a:pt x="1759591" y="2325636"/>
                </a:lnTo>
                <a:lnTo>
                  <a:pt x="0" y="2325636"/>
                </a:lnTo>
                <a:lnTo>
                  <a:pt x="0" y="0"/>
                </a:lnTo>
                <a:close/>
              </a:path>
            </a:pathLst>
          </a:custGeom>
          <a:blipFill>
            <a:blip r:embed="rId7"/>
            <a:stretch>
              <a:fillRect l="-17836" t="0" r="-14332" b="0"/>
            </a:stretch>
          </a:blipFill>
        </p:spPr>
      </p:sp>
      <p:sp>
        <p:nvSpPr>
          <p:cNvPr name="TextBox 8" id="8"/>
          <p:cNvSpPr txBox="true"/>
          <p:nvPr/>
        </p:nvSpPr>
        <p:spPr>
          <a:xfrm rot="0">
            <a:off x="1028700" y="2849136"/>
            <a:ext cx="16126397" cy="6804915"/>
          </a:xfrm>
          <a:prstGeom prst="rect">
            <a:avLst/>
          </a:prstGeom>
        </p:spPr>
        <p:txBody>
          <a:bodyPr anchor="t" rtlCol="false" tIns="0" lIns="0" bIns="0" rIns="0">
            <a:spAutoFit/>
          </a:bodyPr>
          <a:lstStyle/>
          <a:p>
            <a:pPr algn="l" marL="496569" indent="-248284" lvl="1">
              <a:lnSpc>
                <a:spcPts val="5427"/>
              </a:lnSpc>
              <a:buFont typeface="Arial"/>
              <a:buChar char="•"/>
            </a:pPr>
            <a:r>
              <a:rPr lang="en-US" sz="2299">
                <a:solidFill>
                  <a:srgbClr val="FFFFFF"/>
                </a:solidFill>
                <a:latin typeface="Blogger"/>
              </a:rPr>
              <a:t>Core Java and Advanced Java</a:t>
            </a:r>
          </a:p>
          <a:p>
            <a:pPr algn="l" marL="496569" indent="-248284" lvl="1">
              <a:lnSpc>
                <a:spcPts val="5427"/>
              </a:lnSpc>
              <a:buFont typeface="Arial"/>
              <a:buChar char="•"/>
            </a:pPr>
            <a:r>
              <a:rPr lang="en-US" sz="2299">
                <a:solidFill>
                  <a:srgbClr val="FFFFFF"/>
                </a:solidFill>
                <a:latin typeface="Blogger"/>
              </a:rPr>
              <a:t>Research and Development/Improvise of ML Models</a:t>
            </a:r>
          </a:p>
          <a:p>
            <a:pPr algn="l" marL="496569" indent="-248284" lvl="1">
              <a:lnSpc>
                <a:spcPts val="5427"/>
              </a:lnSpc>
              <a:buFont typeface="Arial"/>
              <a:buChar char="•"/>
            </a:pPr>
            <a:r>
              <a:rPr lang="en-US" sz="2299">
                <a:solidFill>
                  <a:srgbClr val="FFFFFF"/>
                </a:solidFill>
                <a:latin typeface="Blogger"/>
              </a:rPr>
              <a:t>Web services and development</a:t>
            </a:r>
          </a:p>
          <a:p>
            <a:pPr algn="l" marL="496569" indent="-248284" lvl="1">
              <a:lnSpc>
                <a:spcPts val="5427"/>
              </a:lnSpc>
              <a:buFont typeface="Arial"/>
              <a:buChar char="•"/>
            </a:pPr>
            <a:r>
              <a:rPr lang="en-US" sz="2299">
                <a:solidFill>
                  <a:srgbClr val="FFFFFF"/>
                </a:solidFill>
                <a:latin typeface="Blogger"/>
              </a:rPr>
              <a:t>Dot Net Framework</a:t>
            </a:r>
          </a:p>
          <a:p>
            <a:pPr algn="l" marL="496569" indent="-248284" lvl="1">
              <a:lnSpc>
                <a:spcPts val="5427"/>
              </a:lnSpc>
              <a:buFont typeface="Arial"/>
              <a:buChar char="•"/>
            </a:pPr>
            <a:r>
              <a:rPr lang="en-US" sz="2299">
                <a:solidFill>
                  <a:srgbClr val="FFFFFF"/>
                </a:solidFill>
                <a:latin typeface="Blogger"/>
              </a:rPr>
              <a:t>Python</a:t>
            </a:r>
          </a:p>
          <a:p>
            <a:pPr algn="l" marL="496569" indent="-248284" lvl="1">
              <a:lnSpc>
                <a:spcPts val="5427"/>
              </a:lnSpc>
              <a:buFont typeface="Arial"/>
              <a:buChar char="•"/>
            </a:pPr>
            <a:r>
              <a:rPr lang="en-US" sz="2299">
                <a:solidFill>
                  <a:srgbClr val="FFFFFF"/>
                </a:solidFill>
                <a:latin typeface="Blogger"/>
              </a:rPr>
              <a:t>Selenium Testing</a:t>
            </a:r>
          </a:p>
          <a:p>
            <a:pPr algn="l" marL="496569" indent="-248284" lvl="1">
              <a:lnSpc>
                <a:spcPts val="5427"/>
              </a:lnSpc>
              <a:buFont typeface="Arial"/>
              <a:buChar char="•"/>
            </a:pPr>
            <a:r>
              <a:rPr lang="en-US" sz="2299">
                <a:solidFill>
                  <a:srgbClr val="FFFFFF"/>
                </a:solidFill>
                <a:latin typeface="Blogger"/>
              </a:rPr>
              <a:t>Conference / Event Management Service</a:t>
            </a:r>
          </a:p>
          <a:p>
            <a:pPr algn="l" marL="496569" indent="-248284" lvl="1">
              <a:lnSpc>
                <a:spcPts val="5427"/>
              </a:lnSpc>
              <a:buFont typeface="Arial"/>
              <a:buChar char="•"/>
            </a:pPr>
            <a:r>
              <a:rPr lang="en-US" sz="2299">
                <a:solidFill>
                  <a:srgbClr val="FFFFFF"/>
                </a:solidFill>
                <a:latin typeface="Blogger"/>
              </a:rPr>
              <a:t>Academic Project Guidance</a:t>
            </a:r>
          </a:p>
          <a:p>
            <a:pPr algn="l" marL="496569" indent="-248284" lvl="1">
              <a:lnSpc>
                <a:spcPts val="5427"/>
              </a:lnSpc>
              <a:buFont typeface="Arial"/>
              <a:buChar char="•"/>
            </a:pPr>
            <a:r>
              <a:rPr lang="en-US" sz="2299">
                <a:solidFill>
                  <a:srgbClr val="FFFFFF"/>
                </a:solidFill>
                <a:latin typeface="Blogger"/>
              </a:rPr>
              <a:t>On The Job Training</a:t>
            </a:r>
          </a:p>
          <a:p>
            <a:pPr algn="l" marL="496569" indent="-248284" lvl="1">
              <a:lnSpc>
                <a:spcPts val="5427"/>
              </a:lnSpc>
              <a:buFont typeface="Arial"/>
              <a:buChar char="•"/>
            </a:pPr>
            <a:r>
              <a:rPr lang="en-US" sz="2299">
                <a:solidFill>
                  <a:srgbClr val="FFFFFF"/>
                </a:solidFill>
                <a:latin typeface="Blogger"/>
              </a:rPr>
              <a:t>Software Training</a:t>
            </a:r>
          </a:p>
        </p:txBody>
      </p:sp>
      <p:sp>
        <p:nvSpPr>
          <p:cNvPr name="TextBox 9" id="9"/>
          <p:cNvSpPr txBox="true"/>
          <p:nvPr/>
        </p:nvSpPr>
        <p:spPr>
          <a:xfrm rot="0">
            <a:off x="5651536" y="2296685"/>
            <a:ext cx="6579037" cy="5334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Blogger"/>
              </a:rPr>
              <a:t>Services provided by Varcons Technologies.: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Freeform 4" id="4"/>
          <p:cNvSpPr/>
          <p:nvPr/>
        </p:nvSpPr>
        <p:spPr>
          <a:xfrm flipH="false" flipV="false" rot="0">
            <a:off x="14928121" y="679004"/>
            <a:ext cx="2226976" cy="2796431"/>
          </a:xfrm>
          <a:custGeom>
            <a:avLst/>
            <a:gdLst/>
            <a:ahLst/>
            <a:cxnLst/>
            <a:rect r="r" b="b" t="t" l="l"/>
            <a:pathLst>
              <a:path h="2796431" w="2226976">
                <a:moveTo>
                  <a:pt x="0" y="0"/>
                </a:moveTo>
                <a:lnTo>
                  <a:pt x="2226976" y="0"/>
                </a:lnTo>
                <a:lnTo>
                  <a:pt x="2226976" y="2796431"/>
                </a:lnTo>
                <a:lnTo>
                  <a:pt x="0" y="27964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5651536" y="495905"/>
            <a:ext cx="7596768" cy="1084640"/>
          </a:xfrm>
          <a:prstGeom prst="rect">
            <a:avLst/>
          </a:prstGeom>
        </p:spPr>
        <p:txBody>
          <a:bodyPr anchor="t" rtlCol="false" tIns="0" lIns="0" bIns="0" rIns="0">
            <a:spAutoFit/>
          </a:bodyPr>
          <a:lstStyle/>
          <a:p>
            <a:pPr algn="ctr" marL="0" indent="0" lvl="0">
              <a:lnSpc>
                <a:spcPts val="8423"/>
              </a:lnSpc>
              <a:spcBef>
                <a:spcPct val="0"/>
              </a:spcBef>
            </a:pPr>
            <a:r>
              <a:rPr lang="en-US" sz="7261">
                <a:solidFill>
                  <a:srgbClr val="FFFFFF"/>
                </a:solidFill>
                <a:latin typeface="Lacquer"/>
              </a:rPr>
              <a:t>Introduction</a:t>
            </a:r>
          </a:p>
        </p:txBody>
      </p:sp>
      <p:sp>
        <p:nvSpPr>
          <p:cNvPr name="Freeform 6" id="6"/>
          <p:cNvSpPr/>
          <p:nvPr/>
        </p:nvSpPr>
        <p:spPr>
          <a:xfrm flipH="false" flipV="false" rot="0">
            <a:off x="7112184" y="1540406"/>
            <a:ext cx="4675472" cy="536814"/>
          </a:xfrm>
          <a:custGeom>
            <a:avLst/>
            <a:gdLst/>
            <a:ahLst/>
            <a:cxnLst/>
            <a:rect r="r" b="b" t="t" l="l"/>
            <a:pathLst>
              <a:path h="536814" w="4675472">
                <a:moveTo>
                  <a:pt x="0" y="0"/>
                </a:moveTo>
                <a:lnTo>
                  <a:pt x="4675472" y="0"/>
                </a:lnTo>
                <a:lnTo>
                  <a:pt x="4675472" y="536814"/>
                </a:lnTo>
                <a:lnTo>
                  <a:pt x="0" y="536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07892" y="3161110"/>
            <a:ext cx="16126397" cy="6632576"/>
          </a:xfrm>
          <a:prstGeom prst="rect">
            <a:avLst/>
          </a:prstGeom>
        </p:spPr>
        <p:txBody>
          <a:bodyPr anchor="t" rtlCol="false" tIns="0" lIns="0" bIns="0" rIns="0">
            <a:spAutoFit/>
          </a:bodyPr>
          <a:lstStyle/>
          <a:p>
            <a:pPr algn="l" marL="539748" indent="-269874" lvl="1">
              <a:lnSpc>
                <a:spcPts val="5899"/>
              </a:lnSpc>
              <a:buFont typeface="Arial"/>
              <a:buChar char="•"/>
            </a:pPr>
            <a:r>
              <a:rPr lang="en-US" sz="2499">
                <a:solidFill>
                  <a:srgbClr val="FFFFFF"/>
                </a:solidFill>
                <a:latin typeface="Blogger"/>
              </a:rPr>
              <a:t>Machine Learning (ML) is a subset of artificial intelligence (AI) focused on algorithms and statistical models for autonomous task performance.</a:t>
            </a:r>
          </a:p>
          <a:p>
            <a:pPr algn="l" marL="539748" indent="-269874" lvl="1">
              <a:lnSpc>
                <a:spcPts val="5899"/>
              </a:lnSpc>
              <a:buFont typeface="Arial"/>
              <a:buChar char="•"/>
            </a:pPr>
            <a:r>
              <a:rPr lang="en-US" sz="2499">
                <a:solidFill>
                  <a:srgbClr val="FFFFFF"/>
                </a:solidFill>
                <a:latin typeface="Blogger"/>
              </a:rPr>
              <a:t>ML algorithms learn from historical data, predict outcomes, identify patterns, and automate decision making processes.</a:t>
            </a:r>
          </a:p>
          <a:p>
            <a:pPr algn="l" marL="539748" indent="-269874" lvl="1">
              <a:lnSpc>
                <a:spcPts val="5899"/>
              </a:lnSpc>
              <a:buFont typeface="Arial"/>
              <a:buChar char="•"/>
            </a:pPr>
            <a:r>
              <a:rPr lang="en-US" sz="2499">
                <a:solidFill>
                  <a:srgbClr val="FFFFFF"/>
                </a:solidFill>
                <a:latin typeface="Blogger"/>
              </a:rPr>
              <a:t>Applications of ML are widespread, spanning healthcare, finance, marketing, autonomous vehicles, and more.</a:t>
            </a:r>
          </a:p>
          <a:p>
            <a:pPr algn="just" marL="539748" indent="-269874" lvl="1">
              <a:lnSpc>
                <a:spcPts val="5899"/>
              </a:lnSpc>
              <a:buFont typeface="Arial"/>
              <a:buChar char="•"/>
            </a:pPr>
            <a:r>
              <a:rPr lang="en-US" sz="2499">
                <a:solidFill>
                  <a:srgbClr val="FFFFFF"/>
                </a:solidFill>
                <a:latin typeface="Blogger"/>
              </a:rPr>
              <a:t>Abundant and diverse career opportunities exist within Machine Learning, including roles such as Machine Learning Engineer, Data Scientist, AI Researcher, and ML Product Manager.</a:t>
            </a:r>
          </a:p>
          <a:p>
            <a:pPr algn="l" marL="539748" indent="-269874" lvl="1">
              <a:lnSpc>
                <a:spcPts val="5899"/>
              </a:lnSpc>
              <a:buFont typeface="Arial"/>
              <a:buChar char="•"/>
            </a:pPr>
            <a:r>
              <a:rPr lang="en-US" sz="2499">
                <a:solidFill>
                  <a:srgbClr val="FFFFFF"/>
                </a:solidFill>
                <a:latin typeface="Blogger"/>
              </a:rPr>
              <a:t>Industries actively seeking ML expertise include healthcare, finance, ecommerce, and technology.</a:t>
            </a:r>
          </a:p>
          <a:p>
            <a:pPr algn="l" marL="539748" indent="-269874" lvl="1">
              <a:lnSpc>
                <a:spcPts val="5899"/>
              </a:lnSpc>
              <a:buFont typeface="Arial"/>
              <a:buChar char="•"/>
            </a:pPr>
            <a:r>
              <a:rPr lang="en-US" sz="2499">
                <a:solidFill>
                  <a:srgbClr val="FFFFFF"/>
                </a:solidFill>
                <a:latin typeface="Blogger"/>
              </a:rPr>
              <a:t>Machine Learning offers exciting career prospects across various sectors due to its capacity to innovate and streamline processes.</a:t>
            </a:r>
          </a:p>
        </p:txBody>
      </p:sp>
      <p:sp>
        <p:nvSpPr>
          <p:cNvPr name="Freeform 8" id="8"/>
          <p:cNvSpPr/>
          <p:nvPr/>
        </p:nvSpPr>
        <p:spPr>
          <a:xfrm flipH="false" flipV="false" rot="0">
            <a:off x="1337231" y="476855"/>
            <a:ext cx="1742245" cy="1809425"/>
          </a:xfrm>
          <a:custGeom>
            <a:avLst/>
            <a:gdLst/>
            <a:ahLst/>
            <a:cxnLst/>
            <a:rect r="r" b="b" t="t" l="l"/>
            <a:pathLst>
              <a:path h="1809425" w="1742245">
                <a:moveTo>
                  <a:pt x="0" y="0"/>
                </a:moveTo>
                <a:lnTo>
                  <a:pt x="1742246" y="0"/>
                </a:lnTo>
                <a:lnTo>
                  <a:pt x="1742246" y="1809425"/>
                </a:lnTo>
                <a:lnTo>
                  <a:pt x="0" y="18094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Freeform 4" id="4"/>
          <p:cNvSpPr/>
          <p:nvPr/>
        </p:nvSpPr>
        <p:spPr>
          <a:xfrm flipH="false" flipV="false" rot="0">
            <a:off x="14928121" y="679004"/>
            <a:ext cx="2226976" cy="2796431"/>
          </a:xfrm>
          <a:custGeom>
            <a:avLst/>
            <a:gdLst/>
            <a:ahLst/>
            <a:cxnLst/>
            <a:rect r="r" b="b" t="t" l="l"/>
            <a:pathLst>
              <a:path h="2796431" w="2226976">
                <a:moveTo>
                  <a:pt x="0" y="0"/>
                </a:moveTo>
                <a:lnTo>
                  <a:pt x="2226976" y="0"/>
                </a:lnTo>
                <a:lnTo>
                  <a:pt x="2226976" y="2796431"/>
                </a:lnTo>
                <a:lnTo>
                  <a:pt x="0" y="27964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5651536" y="495905"/>
            <a:ext cx="7596768" cy="1084640"/>
          </a:xfrm>
          <a:prstGeom prst="rect">
            <a:avLst/>
          </a:prstGeom>
        </p:spPr>
        <p:txBody>
          <a:bodyPr anchor="t" rtlCol="false" tIns="0" lIns="0" bIns="0" rIns="0">
            <a:spAutoFit/>
          </a:bodyPr>
          <a:lstStyle/>
          <a:p>
            <a:pPr algn="ctr" marL="0" indent="0" lvl="0">
              <a:lnSpc>
                <a:spcPts val="8423"/>
              </a:lnSpc>
              <a:spcBef>
                <a:spcPct val="0"/>
              </a:spcBef>
            </a:pPr>
            <a:r>
              <a:rPr lang="en-US" sz="7261">
                <a:solidFill>
                  <a:srgbClr val="FFFFFF"/>
                </a:solidFill>
                <a:latin typeface="Lacquer"/>
              </a:rPr>
              <a:t>training</a:t>
            </a:r>
          </a:p>
        </p:txBody>
      </p:sp>
      <p:sp>
        <p:nvSpPr>
          <p:cNvPr name="Freeform 6" id="6"/>
          <p:cNvSpPr/>
          <p:nvPr/>
        </p:nvSpPr>
        <p:spPr>
          <a:xfrm flipH="false" flipV="false" rot="0">
            <a:off x="7541727" y="1580545"/>
            <a:ext cx="3816386" cy="438178"/>
          </a:xfrm>
          <a:custGeom>
            <a:avLst/>
            <a:gdLst/>
            <a:ahLst/>
            <a:cxnLst/>
            <a:rect r="r" b="b" t="t" l="l"/>
            <a:pathLst>
              <a:path h="438178" w="3816386">
                <a:moveTo>
                  <a:pt x="0" y="0"/>
                </a:moveTo>
                <a:lnTo>
                  <a:pt x="3816386" y="0"/>
                </a:lnTo>
                <a:lnTo>
                  <a:pt x="3816386" y="438178"/>
                </a:lnTo>
                <a:lnTo>
                  <a:pt x="0" y="43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132903" y="2311430"/>
            <a:ext cx="16126397" cy="7375526"/>
          </a:xfrm>
          <a:prstGeom prst="rect">
            <a:avLst/>
          </a:prstGeom>
        </p:spPr>
        <p:txBody>
          <a:bodyPr anchor="t" rtlCol="false" tIns="0" lIns="0" bIns="0" rIns="0">
            <a:spAutoFit/>
          </a:bodyPr>
          <a:lstStyle/>
          <a:p>
            <a:pPr algn="l" marL="539748" indent="-269874" lvl="1">
              <a:lnSpc>
                <a:spcPts val="5899"/>
              </a:lnSpc>
              <a:buFont typeface="Arial"/>
              <a:buChar char="•"/>
            </a:pPr>
            <a:r>
              <a:rPr lang="en-US" sz="2499">
                <a:solidFill>
                  <a:srgbClr val="FFFFFF"/>
                </a:solidFill>
                <a:latin typeface="Blogger"/>
              </a:rPr>
              <a:t>Comprehensive training in Python programming language.</a:t>
            </a:r>
          </a:p>
          <a:p>
            <a:pPr algn="l" marL="539748" indent="-269874" lvl="1">
              <a:lnSpc>
                <a:spcPts val="5899"/>
              </a:lnSpc>
              <a:buFont typeface="Arial"/>
              <a:buChar char="•"/>
            </a:pPr>
            <a:r>
              <a:rPr lang="en-US" sz="2499">
                <a:solidFill>
                  <a:srgbClr val="FFFFFF"/>
                </a:solidFill>
                <a:latin typeface="Blogger"/>
              </a:rPr>
              <a:t>Specialized courses in machine learning algorithms.</a:t>
            </a:r>
          </a:p>
          <a:p>
            <a:pPr algn="l" marL="539748" indent="-269874" lvl="1">
              <a:lnSpc>
                <a:spcPts val="5899"/>
              </a:lnSpc>
              <a:buFont typeface="Arial"/>
              <a:buChar char="•"/>
            </a:pPr>
            <a:r>
              <a:rPr lang="en-US" sz="2499">
                <a:solidFill>
                  <a:srgbClr val="FFFFFF"/>
                </a:solidFill>
                <a:latin typeface="Blogger"/>
              </a:rPr>
              <a:t>Hands on workshops on data analysis and visualization with Python.</a:t>
            </a:r>
          </a:p>
          <a:p>
            <a:pPr algn="l" marL="539748" indent="-269874" lvl="1">
              <a:lnSpc>
                <a:spcPts val="5899"/>
              </a:lnSpc>
              <a:buFont typeface="Arial"/>
              <a:buChar char="•"/>
            </a:pPr>
            <a:r>
              <a:rPr lang="en-US" sz="2499">
                <a:solidFill>
                  <a:srgbClr val="FFFFFF"/>
                </a:solidFill>
                <a:latin typeface="Blogger"/>
              </a:rPr>
              <a:t>Advanced training in artificial intelligence and deep learning techniques.</a:t>
            </a:r>
          </a:p>
          <a:p>
            <a:pPr algn="l" marL="539748" indent="-269874" lvl="1">
              <a:lnSpc>
                <a:spcPts val="5899"/>
              </a:lnSpc>
              <a:buFont typeface="Arial"/>
              <a:buChar char="•"/>
            </a:pPr>
            <a:r>
              <a:rPr lang="en-US" sz="2499">
                <a:solidFill>
                  <a:srgbClr val="FFFFFF"/>
                </a:solidFill>
                <a:latin typeface="Blogger"/>
              </a:rPr>
              <a:t>Tailored programs covering various aspects of software development and deployment.</a:t>
            </a:r>
          </a:p>
          <a:p>
            <a:pPr algn="l" marL="539748" indent="-269874" lvl="1">
              <a:lnSpc>
                <a:spcPts val="5899"/>
              </a:lnSpc>
              <a:buFont typeface="Arial"/>
              <a:buChar char="•"/>
            </a:pPr>
            <a:r>
              <a:rPr lang="en-US" sz="2499">
                <a:solidFill>
                  <a:srgbClr val="FFFFFF"/>
                </a:solidFill>
                <a:latin typeface="Blogger"/>
              </a:rPr>
              <a:t>Practical sessions on implementing machine learning models in real world scenarios.</a:t>
            </a:r>
          </a:p>
          <a:p>
            <a:pPr algn="l" marL="539748" indent="-269874" lvl="1">
              <a:lnSpc>
                <a:spcPts val="5899"/>
              </a:lnSpc>
              <a:buFont typeface="Arial"/>
              <a:buChar char="•"/>
            </a:pPr>
            <a:r>
              <a:rPr lang="en-US" sz="2499">
                <a:solidFill>
                  <a:srgbClr val="FFFFFF"/>
                </a:solidFill>
                <a:latin typeface="Blogger"/>
              </a:rPr>
              <a:t>Expert guidance on understanding and applying Python libraries for data manipulation and analysis.</a:t>
            </a:r>
          </a:p>
          <a:p>
            <a:pPr algn="l" marL="539748" indent="-269874" lvl="1">
              <a:lnSpc>
                <a:spcPts val="5899"/>
              </a:lnSpc>
              <a:buFont typeface="Arial"/>
              <a:buChar char="•"/>
            </a:pPr>
            <a:r>
              <a:rPr lang="en-US" sz="2499">
                <a:solidFill>
                  <a:srgbClr val="FFFFFF"/>
                </a:solidFill>
                <a:latin typeface="Blogger"/>
              </a:rPr>
              <a:t>Personalized mentorship to enhance proficiency in machine learning algorithms and techniques.</a:t>
            </a:r>
          </a:p>
          <a:p>
            <a:pPr algn="l" marL="539748" indent="-269874" lvl="1">
              <a:lnSpc>
                <a:spcPts val="5899"/>
              </a:lnSpc>
              <a:buFont typeface="Arial"/>
              <a:buChar char="•"/>
            </a:pPr>
            <a:r>
              <a:rPr lang="en-US" sz="2499">
                <a:solidFill>
                  <a:srgbClr val="FFFFFF"/>
                </a:solidFill>
                <a:latin typeface="Blogger"/>
              </a:rPr>
              <a:t>Varcons Technologies provides cutting edge training programs designed to equip participants with the skills and knowledge necessary to excel in Python programming and machine learning algorithms.</a:t>
            </a:r>
          </a:p>
        </p:txBody>
      </p:sp>
      <p:sp>
        <p:nvSpPr>
          <p:cNvPr name="Freeform 8" id="8"/>
          <p:cNvSpPr/>
          <p:nvPr/>
        </p:nvSpPr>
        <p:spPr>
          <a:xfrm flipH="false" flipV="false" rot="0">
            <a:off x="1337231" y="476855"/>
            <a:ext cx="1742245" cy="1809425"/>
          </a:xfrm>
          <a:custGeom>
            <a:avLst/>
            <a:gdLst/>
            <a:ahLst/>
            <a:cxnLst/>
            <a:rect r="r" b="b" t="t" l="l"/>
            <a:pathLst>
              <a:path h="1809425" w="1742245">
                <a:moveTo>
                  <a:pt x="0" y="0"/>
                </a:moveTo>
                <a:lnTo>
                  <a:pt x="1742246" y="0"/>
                </a:lnTo>
                <a:lnTo>
                  <a:pt x="1742246" y="1809425"/>
                </a:lnTo>
                <a:lnTo>
                  <a:pt x="0" y="18094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Freeform 4" id="4"/>
          <p:cNvSpPr/>
          <p:nvPr/>
        </p:nvSpPr>
        <p:spPr>
          <a:xfrm flipH="false" flipV="false" rot="0">
            <a:off x="14928121" y="679004"/>
            <a:ext cx="2226976" cy="2796431"/>
          </a:xfrm>
          <a:custGeom>
            <a:avLst/>
            <a:gdLst/>
            <a:ahLst/>
            <a:cxnLst/>
            <a:rect r="r" b="b" t="t" l="l"/>
            <a:pathLst>
              <a:path h="2796431" w="2226976">
                <a:moveTo>
                  <a:pt x="0" y="0"/>
                </a:moveTo>
                <a:lnTo>
                  <a:pt x="2226976" y="0"/>
                </a:lnTo>
                <a:lnTo>
                  <a:pt x="2226976" y="2796431"/>
                </a:lnTo>
                <a:lnTo>
                  <a:pt x="0" y="27964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5651536" y="495905"/>
            <a:ext cx="7596768" cy="1084640"/>
          </a:xfrm>
          <a:prstGeom prst="rect">
            <a:avLst/>
          </a:prstGeom>
        </p:spPr>
        <p:txBody>
          <a:bodyPr anchor="t" rtlCol="false" tIns="0" lIns="0" bIns="0" rIns="0">
            <a:spAutoFit/>
          </a:bodyPr>
          <a:lstStyle/>
          <a:p>
            <a:pPr algn="ctr" marL="0" indent="0" lvl="0">
              <a:lnSpc>
                <a:spcPts val="8423"/>
              </a:lnSpc>
              <a:spcBef>
                <a:spcPct val="0"/>
              </a:spcBef>
            </a:pPr>
            <a:r>
              <a:rPr lang="en-US" sz="7261">
                <a:solidFill>
                  <a:srgbClr val="FFFFFF"/>
                </a:solidFill>
                <a:latin typeface="Lacquer"/>
              </a:rPr>
              <a:t>about project</a:t>
            </a:r>
          </a:p>
        </p:txBody>
      </p:sp>
      <p:sp>
        <p:nvSpPr>
          <p:cNvPr name="Freeform 6" id="6"/>
          <p:cNvSpPr/>
          <p:nvPr/>
        </p:nvSpPr>
        <p:spPr>
          <a:xfrm flipH="false" flipV="false" rot="0">
            <a:off x="6607714" y="1514115"/>
            <a:ext cx="5328987" cy="611847"/>
          </a:xfrm>
          <a:custGeom>
            <a:avLst/>
            <a:gdLst/>
            <a:ahLst/>
            <a:cxnLst/>
            <a:rect r="r" b="b" t="t" l="l"/>
            <a:pathLst>
              <a:path h="611847" w="5328987">
                <a:moveTo>
                  <a:pt x="0" y="0"/>
                </a:moveTo>
                <a:lnTo>
                  <a:pt x="5328987" y="0"/>
                </a:lnTo>
                <a:lnTo>
                  <a:pt x="5328987" y="611846"/>
                </a:lnTo>
                <a:lnTo>
                  <a:pt x="0" y="6118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37231" y="476855"/>
            <a:ext cx="1742245" cy="1809425"/>
          </a:xfrm>
          <a:custGeom>
            <a:avLst/>
            <a:gdLst/>
            <a:ahLst/>
            <a:cxnLst/>
            <a:rect r="r" b="b" t="t" l="l"/>
            <a:pathLst>
              <a:path h="1809425" w="1742245">
                <a:moveTo>
                  <a:pt x="0" y="0"/>
                </a:moveTo>
                <a:lnTo>
                  <a:pt x="1742246" y="0"/>
                </a:lnTo>
                <a:lnTo>
                  <a:pt x="1742246" y="1809425"/>
                </a:lnTo>
                <a:lnTo>
                  <a:pt x="0" y="18094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7686973" y="2181505"/>
            <a:ext cx="2914055" cy="635001"/>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Blogger"/>
              </a:rPr>
              <a:t>Project Assigned</a:t>
            </a:r>
          </a:p>
        </p:txBody>
      </p:sp>
      <p:sp>
        <p:nvSpPr>
          <p:cNvPr name="TextBox 9" id="9"/>
          <p:cNvSpPr txBox="true"/>
          <p:nvPr/>
        </p:nvSpPr>
        <p:spPr>
          <a:xfrm rot="0">
            <a:off x="2866761" y="2730781"/>
            <a:ext cx="14084707" cy="6628765"/>
          </a:xfrm>
          <a:prstGeom prst="rect">
            <a:avLst/>
          </a:prstGeom>
        </p:spPr>
        <p:txBody>
          <a:bodyPr anchor="t" rtlCol="false" tIns="0" lIns="0" bIns="0" rIns="0">
            <a:spAutoFit/>
          </a:bodyPr>
          <a:lstStyle/>
          <a:p>
            <a:pPr algn="just">
              <a:lnSpc>
                <a:spcPts val="4059"/>
              </a:lnSpc>
            </a:pPr>
            <a:r>
              <a:rPr lang="en-US" sz="2899">
                <a:solidFill>
                  <a:srgbClr val="FFFFFF"/>
                </a:solidFill>
                <a:latin typeface="Blogger"/>
              </a:rPr>
              <a:t>Problem Statement:</a:t>
            </a:r>
          </a:p>
          <a:p>
            <a:pPr algn="just">
              <a:lnSpc>
                <a:spcPts val="1820"/>
              </a:lnSpc>
            </a:pPr>
          </a:p>
          <a:p>
            <a:pPr algn="just">
              <a:lnSpc>
                <a:spcPts val="3359"/>
              </a:lnSpc>
            </a:pPr>
            <a:r>
              <a:rPr lang="en-US" sz="2399">
                <a:solidFill>
                  <a:srgbClr val="FFFFFF"/>
                </a:solidFill>
                <a:latin typeface="Blogger"/>
              </a:rPr>
              <a:t>Machine Learning algorithms for predicting the risks of chronic diseases-You can use the</a:t>
            </a:r>
          </a:p>
          <a:p>
            <a:pPr algn="just">
              <a:lnSpc>
                <a:spcPts val="3359"/>
              </a:lnSpc>
            </a:pPr>
            <a:r>
              <a:rPr lang="en-US" sz="2399">
                <a:solidFill>
                  <a:srgbClr val="FFFFFF"/>
                </a:solidFill>
                <a:latin typeface="Blogger"/>
              </a:rPr>
              <a:t>already working model, learn the working of the model, test the working of the model, and try</a:t>
            </a:r>
          </a:p>
          <a:p>
            <a:pPr algn="just">
              <a:lnSpc>
                <a:spcPts val="3359"/>
              </a:lnSpc>
            </a:pPr>
            <a:r>
              <a:rPr lang="en-US" sz="2399">
                <a:solidFill>
                  <a:srgbClr val="FFFFFF"/>
                </a:solidFill>
                <a:latin typeface="Blogger"/>
              </a:rPr>
              <a:t>to improve the overall accuracy of the model Current accuracy rate: 68/100</a:t>
            </a:r>
          </a:p>
          <a:p>
            <a:pPr algn="just">
              <a:lnSpc>
                <a:spcPts val="3359"/>
              </a:lnSpc>
            </a:pPr>
          </a:p>
          <a:p>
            <a:pPr algn="just">
              <a:lnSpc>
                <a:spcPts val="3359"/>
              </a:lnSpc>
            </a:pPr>
            <a:r>
              <a:rPr lang="en-US" sz="2399">
                <a:solidFill>
                  <a:srgbClr val="FFFFFF"/>
                </a:solidFill>
                <a:latin typeface="Blogger"/>
              </a:rPr>
              <a:t>“Chronic diseases demand proactive management, requiring accurate risk assessment.”</a:t>
            </a:r>
          </a:p>
          <a:p>
            <a:pPr algn="just">
              <a:lnSpc>
                <a:spcPts val="3359"/>
              </a:lnSpc>
            </a:pPr>
          </a:p>
          <a:p>
            <a:pPr algn="just">
              <a:lnSpc>
                <a:spcPts val="3359"/>
              </a:lnSpc>
            </a:pPr>
            <a:r>
              <a:rPr lang="en-US" sz="2399">
                <a:solidFill>
                  <a:srgbClr val="FFFFFF"/>
                </a:solidFill>
                <a:latin typeface="Blogger"/>
              </a:rPr>
              <a:t>System: Utilizing ML to predict risks based on diverse datasets including demographics and symptoms.</a:t>
            </a:r>
          </a:p>
          <a:p>
            <a:pPr algn="just">
              <a:lnSpc>
                <a:spcPts val="3359"/>
              </a:lnSpc>
            </a:pPr>
          </a:p>
          <a:p>
            <a:pPr algn="just">
              <a:lnSpc>
                <a:spcPts val="3359"/>
              </a:lnSpc>
            </a:pPr>
            <a:r>
              <a:rPr lang="en-US" sz="2399">
                <a:solidFill>
                  <a:srgbClr val="FFFFFF"/>
                </a:solidFill>
                <a:latin typeface="Blogger"/>
              </a:rPr>
              <a:t>Aim: Revolutionize healthcare by accurately predicting chronic disease risks.</a:t>
            </a:r>
          </a:p>
          <a:p>
            <a:pPr algn="just">
              <a:lnSpc>
                <a:spcPts val="3359"/>
              </a:lnSpc>
            </a:pPr>
          </a:p>
          <a:p>
            <a:pPr algn="just">
              <a:lnSpc>
                <a:spcPts val="3359"/>
              </a:lnSpc>
            </a:pPr>
            <a:r>
              <a:rPr lang="en-US" sz="2399">
                <a:solidFill>
                  <a:srgbClr val="FFFFFF"/>
                </a:solidFill>
                <a:latin typeface="Blogger"/>
              </a:rPr>
              <a:t>Challenges: Handling missing data, ensuring model accuracy, and integrating into healthcare.</a:t>
            </a:r>
          </a:p>
          <a:p>
            <a:pPr algn="just">
              <a:lnSpc>
                <a:spcPts val="3359"/>
              </a:lnSpc>
            </a:pPr>
          </a:p>
          <a:p>
            <a:pPr algn="just">
              <a:lnSpc>
                <a:spcPts val="3359"/>
              </a:lnSpc>
            </a:pPr>
            <a:r>
              <a:rPr lang="en-US" sz="2399">
                <a:solidFill>
                  <a:srgbClr val="FFFFFF"/>
                </a:solidFill>
                <a:latin typeface="Blogger"/>
              </a:rPr>
              <a:t>Goal: Empower healthcare with accurate risk identification for proactive management.</a:t>
            </a:r>
          </a:p>
          <a:p>
            <a:pPr algn="just">
              <a:lnSpc>
                <a:spcPts val="33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914"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grpSp>
        <p:nvGrpSpPr>
          <p:cNvPr name="Group 4" id="4"/>
          <p:cNvGrpSpPr/>
          <p:nvPr/>
        </p:nvGrpSpPr>
        <p:grpSpPr>
          <a:xfrm rot="0">
            <a:off x="2610354" y="5104586"/>
            <a:ext cx="13067292" cy="77827"/>
            <a:chOff x="0" y="0"/>
            <a:chExt cx="17423056" cy="103770"/>
          </a:xfrm>
        </p:grpSpPr>
        <p:sp>
          <p:nvSpPr>
            <p:cNvPr name="Freeform 5" id="5"/>
            <p:cNvSpPr/>
            <p:nvPr/>
          </p:nvSpPr>
          <p:spPr>
            <a:xfrm flipH="false" flipV="false" rot="-5400000">
              <a:off x="8659643" y="-2801784"/>
              <a:ext cx="103770" cy="5707339"/>
            </a:xfrm>
            <a:custGeom>
              <a:avLst/>
              <a:gdLst/>
              <a:ahLst/>
              <a:cxnLst/>
              <a:rect r="r" b="b" t="t" l="l"/>
              <a:pathLst>
                <a:path h="5707339" w="103770">
                  <a:moveTo>
                    <a:pt x="0" y="0"/>
                  </a:moveTo>
                  <a:lnTo>
                    <a:pt x="103770" y="0"/>
                  </a:lnTo>
                  <a:lnTo>
                    <a:pt x="103770" y="5707338"/>
                  </a:lnTo>
                  <a:lnTo>
                    <a:pt x="0" y="57073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5400000">
              <a:off x="2801784" y="-2801784"/>
              <a:ext cx="103770" cy="5707339"/>
            </a:xfrm>
            <a:custGeom>
              <a:avLst/>
              <a:gdLst/>
              <a:ahLst/>
              <a:cxnLst/>
              <a:rect r="r" b="b" t="t" l="l"/>
              <a:pathLst>
                <a:path h="5707339" w="103770">
                  <a:moveTo>
                    <a:pt x="0" y="0"/>
                  </a:moveTo>
                  <a:lnTo>
                    <a:pt x="103770" y="0"/>
                  </a:lnTo>
                  <a:lnTo>
                    <a:pt x="103770" y="5707338"/>
                  </a:lnTo>
                  <a:lnTo>
                    <a:pt x="0" y="57073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5400000">
              <a:off x="14517502" y="-2801784"/>
              <a:ext cx="103770" cy="5707339"/>
            </a:xfrm>
            <a:custGeom>
              <a:avLst/>
              <a:gdLst/>
              <a:ahLst/>
              <a:cxnLst/>
              <a:rect r="r" b="b" t="t" l="l"/>
              <a:pathLst>
                <a:path h="5707339" w="103770">
                  <a:moveTo>
                    <a:pt x="0" y="0"/>
                  </a:moveTo>
                  <a:lnTo>
                    <a:pt x="103770" y="0"/>
                  </a:lnTo>
                  <a:lnTo>
                    <a:pt x="103770" y="5707338"/>
                  </a:lnTo>
                  <a:lnTo>
                    <a:pt x="0" y="57073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grpSp>
        <p:nvGrpSpPr>
          <p:cNvPr name="Group 8" id="8"/>
          <p:cNvGrpSpPr/>
          <p:nvPr/>
        </p:nvGrpSpPr>
        <p:grpSpPr>
          <a:xfrm rot="0">
            <a:off x="9105086" y="806551"/>
            <a:ext cx="77827" cy="8673898"/>
            <a:chOff x="0" y="0"/>
            <a:chExt cx="103770" cy="11565198"/>
          </a:xfrm>
        </p:grpSpPr>
        <p:sp>
          <p:nvSpPr>
            <p:cNvPr name="Freeform 9" id="9"/>
            <p:cNvSpPr/>
            <p:nvPr/>
          </p:nvSpPr>
          <p:spPr>
            <a:xfrm flipH="false" flipV="false" rot="-10800000">
              <a:off x="0" y="0"/>
              <a:ext cx="103770" cy="5707339"/>
            </a:xfrm>
            <a:custGeom>
              <a:avLst/>
              <a:gdLst/>
              <a:ahLst/>
              <a:cxnLst/>
              <a:rect r="r" b="b" t="t" l="l"/>
              <a:pathLst>
                <a:path h="5707339" w="103770">
                  <a:moveTo>
                    <a:pt x="0" y="0"/>
                  </a:moveTo>
                  <a:lnTo>
                    <a:pt x="103770" y="0"/>
                  </a:lnTo>
                  <a:lnTo>
                    <a:pt x="103770" y="5707339"/>
                  </a:lnTo>
                  <a:lnTo>
                    <a:pt x="0" y="57073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10800000">
              <a:off x="0" y="5857859"/>
              <a:ext cx="103770" cy="5707339"/>
            </a:xfrm>
            <a:custGeom>
              <a:avLst/>
              <a:gdLst/>
              <a:ahLst/>
              <a:cxnLst/>
              <a:rect r="r" b="b" t="t" l="l"/>
              <a:pathLst>
                <a:path h="5707339" w="103770">
                  <a:moveTo>
                    <a:pt x="0" y="0"/>
                  </a:moveTo>
                  <a:lnTo>
                    <a:pt x="103770" y="0"/>
                  </a:lnTo>
                  <a:lnTo>
                    <a:pt x="103770" y="5707339"/>
                  </a:lnTo>
                  <a:lnTo>
                    <a:pt x="0" y="57073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sp>
        <p:nvSpPr>
          <p:cNvPr name="Freeform 11" id="11"/>
          <p:cNvSpPr/>
          <p:nvPr/>
        </p:nvSpPr>
        <p:spPr>
          <a:xfrm flipH="false" flipV="false" rot="9894108">
            <a:off x="829129" y="965684"/>
            <a:ext cx="4248259" cy="888272"/>
          </a:xfrm>
          <a:custGeom>
            <a:avLst/>
            <a:gdLst/>
            <a:ahLst/>
            <a:cxnLst/>
            <a:rect r="r" b="b" t="t" l="l"/>
            <a:pathLst>
              <a:path h="888272" w="4248259">
                <a:moveTo>
                  <a:pt x="0" y="0"/>
                </a:moveTo>
                <a:lnTo>
                  <a:pt x="4248260" y="0"/>
                </a:lnTo>
                <a:lnTo>
                  <a:pt x="4248260" y="888272"/>
                </a:lnTo>
                <a:lnTo>
                  <a:pt x="0" y="8882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831241">
            <a:off x="13207703" y="1044848"/>
            <a:ext cx="4248259" cy="888272"/>
          </a:xfrm>
          <a:custGeom>
            <a:avLst/>
            <a:gdLst/>
            <a:ahLst/>
            <a:cxnLst/>
            <a:rect r="r" b="b" t="t" l="l"/>
            <a:pathLst>
              <a:path h="888272" w="4248259">
                <a:moveTo>
                  <a:pt x="0" y="0"/>
                </a:moveTo>
                <a:lnTo>
                  <a:pt x="4248260" y="0"/>
                </a:lnTo>
                <a:lnTo>
                  <a:pt x="4248260" y="888273"/>
                </a:lnTo>
                <a:lnTo>
                  <a:pt x="0" y="8882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1072459">
            <a:off x="13554523" y="8356531"/>
            <a:ext cx="4248259" cy="888272"/>
          </a:xfrm>
          <a:custGeom>
            <a:avLst/>
            <a:gdLst/>
            <a:ahLst/>
            <a:cxnLst/>
            <a:rect r="r" b="b" t="t" l="l"/>
            <a:pathLst>
              <a:path h="888272" w="4248259">
                <a:moveTo>
                  <a:pt x="0" y="0"/>
                </a:moveTo>
                <a:lnTo>
                  <a:pt x="4248260" y="0"/>
                </a:lnTo>
                <a:lnTo>
                  <a:pt x="4248260" y="888273"/>
                </a:lnTo>
                <a:lnTo>
                  <a:pt x="0" y="8882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10277271">
            <a:off x="829531" y="8356531"/>
            <a:ext cx="4248259" cy="888272"/>
          </a:xfrm>
          <a:custGeom>
            <a:avLst/>
            <a:gdLst/>
            <a:ahLst/>
            <a:cxnLst/>
            <a:rect r="r" b="b" t="t" l="l"/>
            <a:pathLst>
              <a:path h="888272" w="4248259">
                <a:moveTo>
                  <a:pt x="0" y="0"/>
                </a:moveTo>
                <a:lnTo>
                  <a:pt x="4248260" y="0"/>
                </a:lnTo>
                <a:lnTo>
                  <a:pt x="4248260" y="888273"/>
                </a:lnTo>
                <a:lnTo>
                  <a:pt x="0" y="8882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905891">
            <a:off x="1409374" y="969675"/>
            <a:ext cx="3041029" cy="758825"/>
          </a:xfrm>
          <a:prstGeom prst="rect">
            <a:avLst/>
          </a:prstGeom>
        </p:spPr>
        <p:txBody>
          <a:bodyPr anchor="t" rtlCol="false" tIns="0" lIns="0" bIns="0" rIns="0">
            <a:spAutoFit/>
          </a:bodyPr>
          <a:lstStyle/>
          <a:p>
            <a:pPr algn="ctr" marL="0" indent="0" lvl="0">
              <a:lnSpc>
                <a:spcPts val="5800"/>
              </a:lnSpc>
              <a:spcBef>
                <a:spcPct val="0"/>
              </a:spcBef>
            </a:pPr>
            <a:r>
              <a:rPr lang="en-US" sz="5000">
                <a:solidFill>
                  <a:srgbClr val="B1FF6B"/>
                </a:solidFill>
                <a:latin typeface="Lacquer"/>
              </a:rPr>
              <a:t>Hardware</a:t>
            </a:r>
          </a:p>
        </p:txBody>
      </p:sp>
      <p:sp>
        <p:nvSpPr>
          <p:cNvPr name="TextBox 16" id="16"/>
          <p:cNvSpPr txBox="true"/>
          <p:nvPr/>
        </p:nvSpPr>
        <p:spPr>
          <a:xfrm rot="-1072459">
            <a:off x="14042870" y="8317305"/>
            <a:ext cx="3451727" cy="758825"/>
          </a:xfrm>
          <a:prstGeom prst="rect">
            <a:avLst/>
          </a:prstGeom>
        </p:spPr>
        <p:txBody>
          <a:bodyPr anchor="t" rtlCol="false" tIns="0" lIns="0" bIns="0" rIns="0">
            <a:spAutoFit/>
          </a:bodyPr>
          <a:lstStyle/>
          <a:p>
            <a:pPr algn="ctr" marL="0" indent="0" lvl="0">
              <a:lnSpc>
                <a:spcPts val="5800"/>
              </a:lnSpc>
              <a:spcBef>
                <a:spcPct val="0"/>
              </a:spcBef>
            </a:pPr>
            <a:r>
              <a:rPr lang="en-US" sz="5000">
                <a:solidFill>
                  <a:srgbClr val="B1FF6B"/>
                </a:solidFill>
                <a:latin typeface="Lacquer"/>
              </a:rPr>
              <a:t>libraries</a:t>
            </a:r>
          </a:p>
        </p:txBody>
      </p:sp>
      <p:sp>
        <p:nvSpPr>
          <p:cNvPr name="TextBox 17" id="17"/>
          <p:cNvSpPr txBox="true"/>
          <p:nvPr/>
        </p:nvSpPr>
        <p:spPr>
          <a:xfrm rot="522728">
            <a:off x="1066256" y="8549398"/>
            <a:ext cx="3451727" cy="502539"/>
          </a:xfrm>
          <a:prstGeom prst="rect">
            <a:avLst/>
          </a:prstGeom>
        </p:spPr>
        <p:txBody>
          <a:bodyPr anchor="t" rtlCol="false" tIns="0" lIns="0" bIns="0" rIns="0">
            <a:spAutoFit/>
          </a:bodyPr>
          <a:lstStyle/>
          <a:p>
            <a:pPr algn="ctr" marL="0" indent="0" lvl="0">
              <a:lnSpc>
                <a:spcPts val="3828"/>
              </a:lnSpc>
              <a:spcBef>
                <a:spcPct val="0"/>
              </a:spcBef>
            </a:pPr>
            <a:r>
              <a:rPr lang="en-US" sz="3300">
                <a:solidFill>
                  <a:srgbClr val="B1FF6B"/>
                </a:solidFill>
                <a:latin typeface="Lacquer"/>
              </a:rPr>
              <a:t>operating system</a:t>
            </a:r>
          </a:p>
        </p:txBody>
      </p:sp>
      <p:sp>
        <p:nvSpPr>
          <p:cNvPr name="TextBox 18" id="18"/>
          <p:cNvSpPr txBox="true"/>
          <p:nvPr/>
        </p:nvSpPr>
        <p:spPr>
          <a:xfrm rot="831241">
            <a:off x="13623039" y="1040362"/>
            <a:ext cx="3451727" cy="758825"/>
          </a:xfrm>
          <a:prstGeom prst="rect">
            <a:avLst/>
          </a:prstGeom>
        </p:spPr>
        <p:txBody>
          <a:bodyPr anchor="t" rtlCol="false" tIns="0" lIns="0" bIns="0" rIns="0">
            <a:spAutoFit/>
          </a:bodyPr>
          <a:lstStyle/>
          <a:p>
            <a:pPr algn="ctr" marL="0" indent="0" lvl="0">
              <a:lnSpc>
                <a:spcPts val="5800"/>
              </a:lnSpc>
              <a:spcBef>
                <a:spcPct val="0"/>
              </a:spcBef>
            </a:pPr>
            <a:r>
              <a:rPr lang="en-US" sz="5000" strike="noStrike" u="none">
                <a:solidFill>
                  <a:srgbClr val="B1FF6B"/>
                </a:solidFill>
                <a:latin typeface="Lacquer"/>
              </a:rPr>
              <a:t>Software</a:t>
            </a:r>
          </a:p>
        </p:txBody>
      </p:sp>
      <p:sp>
        <p:nvSpPr>
          <p:cNvPr name="TextBox 19" id="19"/>
          <p:cNvSpPr txBox="true"/>
          <p:nvPr/>
        </p:nvSpPr>
        <p:spPr>
          <a:xfrm rot="0">
            <a:off x="3953471" y="1454524"/>
            <a:ext cx="4969722" cy="3634105"/>
          </a:xfrm>
          <a:prstGeom prst="rect">
            <a:avLst/>
          </a:prstGeom>
        </p:spPr>
        <p:txBody>
          <a:bodyPr anchor="t" rtlCol="false" tIns="0" lIns="0" bIns="0" rIns="0">
            <a:spAutoFit/>
          </a:bodyPr>
          <a:lstStyle/>
          <a:p>
            <a:pPr algn="l" marL="431801" indent="-215900" lvl="1">
              <a:lnSpc>
                <a:spcPts val="4160"/>
              </a:lnSpc>
              <a:buFont typeface="Arial"/>
              <a:buChar char="•"/>
            </a:pPr>
            <a:r>
              <a:rPr lang="en-US" sz="2000">
                <a:solidFill>
                  <a:srgbClr val="FFFFFF"/>
                </a:solidFill>
                <a:latin typeface="Blogger Medium"/>
              </a:rPr>
              <a:t>CPU: Intel Core or Xeon 3GHz </a:t>
            </a:r>
          </a:p>
          <a:p>
            <a:pPr algn="l">
              <a:lnSpc>
                <a:spcPts val="4160"/>
              </a:lnSpc>
            </a:pPr>
            <a:r>
              <a:rPr lang="en-US" sz="2000">
                <a:solidFill>
                  <a:srgbClr val="FFFFFF"/>
                </a:solidFill>
                <a:latin typeface="Blogger Medium"/>
              </a:rPr>
              <a:t>(or Dual Core 2GHz) or equal AMDCPU</a:t>
            </a:r>
          </a:p>
          <a:p>
            <a:pPr algn="l" marL="431801" indent="-215900" lvl="1">
              <a:lnSpc>
                <a:spcPts val="4160"/>
              </a:lnSpc>
              <a:buFont typeface="Arial"/>
              <a:buChar char="•"/>
            </a:pPr>
            <a:r>
              <a:rPr lang="en-US" sz="2000">
                <a:solidFill>
                  <a:srgbClr val="FFFFFF"/>
                </a:solidFill>
                <a:latin typeface="Blogger Medium"/>
              </a:rPr>
              <a:t>Cores:Single </a:t>
            </a:r>
          </a:p>
          <a:p>
            <a:pPr algn="l">
              <a:lnSpc>
                <a:spcPts val="4160"/>
              </a:lnSpc>
            </a:pPr>
            <a:r>
              <a:rPr lang="en-US" sz="2000">
                <a:solidFill>
                  <a:srgbClr val="FFFFFF"/>
                </a:solidFill>
                <a:latin typeface="Blogger Medium"/>
              </a:rPr>
              <a:t>(Dual/Quad Quad Core is recommended)</a:t>
            </a:r>
          </a:p>
          <a:p>
            <a:pPr algn="l" marL="431801" indent="-215900" lvl="1">
              <a:lnSpc>
                <a:spcPts val="4160"/>
              </a:lnSpc>
              <a:buFont typeface="Arial"/>
              <a:buChar char="•"/>
            </a:pPr>
            <a:r>
              <a:rPr lang="en-US" sz="2000">
                <a:solidFill>
                  <a:srgbClr val="FFFFFF"/>
                </a:solidFill>
                <a:latin typeface="Blogger Medium"/>
              </a:rPr>
              <a:t>RAM: 4 GB (6 GB recommended)</a:t>
            </a:r>
          </a:p>
          <a:p>
            <a:pPr algn="l" marL="431801" indent="-215900" lvl="1">
              <a:lnSpc>
                <a:spcPts val="4160"/>
              </a:lnSpc>
              <a:buFont typeface="Arial"/>
              <a:buChar char="•"/>
            </a:pPr>
            <a:r>
              <a:rPr lang="en-US" sz="2000">
                <a:solidFill>
                  <a:srgbClr val="FFFFFF"/>
                </a:solidFill>
                <a:latin typeface="Blogger Medium"/>
                <a:ea typeface="Blogger Medium"/>
              </a:rPr>
              <a:t>Display Resolution: 1280×1024 is recommended, 1024×768 is minimum</a:t>
            </a:r>
          </a:p>
        </p:txBody>
      </p:sp>
      <p:sp>
        <p:nvSpPr>
          <p:cNvPr name="TextBox 20" id="20"/>
          <p:cNvSpPr txBox="true"/>
          <p:nvPr/>
        </p:nvSpPr>
        <p:spPr>
          <a:xfrm rot="0">
            <a:off x="3953471" y="5422077"/>
            <a:ext cx="4969722" cy="2868803"/>
          </a:xfrm>
          <a:prstGeom prst="rect">
            <a:avLst/>
          </a:prstGeom>
        </p:spPr>
        <p:txBody>
          <a:bodyPr anchor="t" rtlCol="false" tIns="0" lIns="0" bIns="0" rIns="0">
            <a:spAutoFit/>
          </a:bodyPr>
          <a:lstStyle/>
          <a:p>
            <a:pPr algn="l" marL="474979" indent="-237490" lvl="1">
              <a:lnSpc>
                <a:spcPts val="4575"/>
              </a:lnSpc>
              <a:buFont typeface="Arial"/>
              <a:buChar char="•"/>
            </a:pPr>
            <a:r>
              <a:rPr lang="en-US" sz="2199">
                <a:solidFill>
                  <a:srgbClr val="FFFFFF"/>
                </a:solidFill>
                <a:latin typeface="Blogger Medium"/>
              </a:rPr>
              <a:t>Windows 7 </a:t>
            </a:r>
          </a:p>
          <a:p>
            <a:pPr algn="l">
              <a:lnSpc>
                <a:spcPts val="4575"/>
              </a:lnSpc>
            </a:pPr>
            <a:r>
              <a:rPr lang="en-US" sz="2199">
                <a:solidFill>
                  <a:srgbClr val="FFFFFF"/>
                </a:solidFill>
                <a:latin typeface="Blogger Medium"/>
              </a:rPr>
              <a:t>(64-bit, Professional level or higher)</a:t>
            </a:r>
          </a:p>
          <a:p>
            <a:pPr algn="l" marL="474979" indent="-237490" lvl="1">
              <a:lnSpc>
                <a:spcPts val="4575"/>
              </a:lnSpc>
              <a:buFont typeface="Arial"/>
              <a:buChar char="•"/>
            </a:pPr>
            <a:r>
              <a:rPr lang="en-US" sz="2199">
                <a:solidFill>
                  <a:srgbClr val="FFFFFF"/>
                </a:solidFill>
                <a:latin typeface="Blogger Medium"/>
              </a:rPr>
              <a:t>Mac OS X 10.5.1+</a:t>
            </a:r>
          </a:p>
          <a:p>
            <a:pPr algn="l" marL="474979" indent="-237490" lvl="1">
              <a:lnSpc>
                <a:spcPts val="4575"/>
              </a:lnSpc>
              <a:buFont typeface="Arial"/>
              <a:buChar char="•"/>
            </a:pPr>
            <a:r>
              <a:rPr lang="en-US" sz="2199">
                <a:solidFill>
                  <a:srgbClr val="FFFFFF"/>
                </a:solidFill>
                <a:latin typeface="Blogger Medium"/>
              </a:rPr>
              <a:t>Ubuntu 9.10 (64bit)</a:t>
            </a:r>
          </a:p>
          <a:p>
            <a:pPr algn="l" marL="474979" indent="-237490" lvl="1">
              <a:lnSpc>
                <a:spcPts val="4575"/>
              </a:lnSpc>
              <a:buFont typeface="Arial"/>
              <a:buChar char="•"/>
            </a:pPr>
            <a:r>
              <a:rPr lang="en-US" sz="2199">
                <a:solidFill>
                  <a:srgbClr val="FFFFFF"/>
                </a:solidFill>
                <a:latin typeface="Blogger Medium"/>
              </a:rPr>
              <a:t>Ubuntu 8.04 (32bit/64bit)</a:t>
            </a:r>
          </a:p>
        </p:txBody>
      </p:sp>
      <p:sp>
        <p:nvSpPr>
          <p:cNvPr name="TextBox 21" id="21"/>
          <p:cNvSpPr txBox="true"/>
          <p:nvPr/>
        </p:nvSpPr>
        <p:spPr>
          <a:xfrm rot="0">
            <a:off x="10515190" y="1880532"/>
            <a:ext cx="4322129" cy="2287778"/>
          </a:xfrm>
          <a:prstGeom prst="rect">
            <a:avLst/>
          </a:prstGeom>
        </p:spPr>
        <p:txBody>
          <a:bodyPr anchor="t" rtlCol="false" tIns="0" lIns="0" bIns="0" rIns="0">
            <a:spAutoFit/>
          </a:bodyPr>
          <a:lstStyle/>
          <a:p>
            <a:pPr algn="l" marL="474979" indent="-237490" lvl="1">
              <a:lnSpc>
                <a:spcPts val="4575"/>
              </a:lnSpc>
              <a:buFont typeface="Arial"/>
              <a:buChar char="•"/>
            </a:pPr>
            <a:r>
              <a:rPr lang="en-US" sz="2199">
                <a:solidFill>
                  <a:srgbClr val="FFFFFF"/>
                </a:solidFill>
                <a:latin typeface="Blogger Medium"/>
              </a:rPr>
              <a:t>Front End: Python ,Gradio,Joblib</a:t>
            </a:r>
          </a:p>
          <a:p>
            <a:pPr algn="l" marL="474979" indent="-237490" lvl="1">
              <a:lnSpc>
                <a:spcPts val="4575"/>
              </a:lnSpc>
              <a:buFont typeface="Arial"/>
              <a:buChar char="•"/>
            </a:pPr>
            <a:r>
              <a:rPr lang="en-US" sz="2199">
                <a:solidFill>
                  <a:srgbClr val="FFFFFF"/>
                </a:solidFill>
                <a:latin typeface="Blogger Medium"/>
              </a:rPr>
              <a:t>Back End: Machine Learning With Python Tools: Jupyter notebook, Google collab, VS code</a:t>
            </a:r>
          </a:p>
        </p:txBody>
      </p:sp>
      <p:sp>
        <p:nvSpPr>
          <p:cNvPr name="TextBox 22" id="22"/>
          <p:cNvSpPr txBox="true"/>
          <p:nvPr/>
        </p:nvSpPr>
        <p:spPr>
          <a:xfrm rot="0">
            <a:off x="10351561" y="5712590"/>
            <a:ext cx="6338342" cy="2287778"/>
          </a:xfrm>
          <a:prstGeom prst="rect">
            <a:avLst/>
          </a:prstGeom>
        </p:spPr>
        <p:txBody>
          <a:bodyPr anchor="t" rtlCol="false" tIns="0" lIns="0" bIns="0" rIns="0">
            <a:spAutoFit/>
          </a:bodyPr>
          <a:lstStyle/>
          <a:p>
            <a:pPr algn="l" marL="474979" indent="-237490" lvl="1">
              <a:lnSpc>
                <a:spcPts val="4575"/>
              </a:lnSpc>
              <a:buFont typeface="Arial"/>
              <a:buChar char="•"/>
            </a:pPr>
            <a:r>
              <a:rPr lang="en-US" sz="2199">
                <a:solidFill>
                  <a:srgbClr val="FFFFFF"/>
                </a:solidFill>
                <a:latin typeface="Blogger Medium"/>
              </a:rPr>
              <a:t>NumPy and pandas for data </a:t>
            </a:r>
            <a:r>
              <a:rPr lang="en-US" sz="2199">
                <a:solidFill>
                  <a:srgbClr val="FFFFFF"/>
                </a:solidFill>
                <a:latin typeface="Blogger Medium"/>
              </a:rPr>
              <a:t>manipulation. </a:t>
            </a:r>
          </a:p>
          <a:p>
            <a:pPr algn="l" marL="474979" indent="-237490" lvl="1">
              <a:lnSpc>
                <a:spcPts val="4575"/>
              </a:lnSpc>
              <a:buFont typeface="Arial"/>
              <a:buChar char="•"/>
            </a:pPr>
            <a:r>
              <a:rPr lang="en-US" sz="2199">
                <a:solidFill>
                  <a:srgbClr val="FFFFFF"/>
                </a:solidFill>
                <a:latin typeface="Blogger Medium"/>
              </a:rPr>
              <a:t>Scikit-learn for machine learning algorithms. </a:t>
            </a:r>
          </a:p>
          <a:p>
            <a:pPr algn="l" marL="474979" indent="-237490" lvl="1">
              <a:lnSpc>
                <a:spcPts val="4575"/>
              </a:lnSpc>
              <a:buFont typeface="Arial"/>
              <a:buChar char="•"/>
            </a:pPr>
            <a:r>
              <a:rPr lang="en-US" sz="2199">
                <a:solidFill>
                  <a:srgbClr val="FFFFFF"/>
                </a:solidFill>
                <a:latin typeface="Blogger Medium"/>
              </a:rPr>
              <a:t>TensorFlow or PyTorch for deep learning. </a:t>
            </a:r>
          </a:p>
          <a:p>
            <a:pPr algn="l" marL="474979" indent="-237490" lvl="1">
              <a:lnSpc>
                <a:spcPts val="4575"/>
              </a:lnSpc>
              <a:buFont typeface="Arial"/>
              <a:buChar char="•"/>
            </a:pPr>
            <a:r>
              <a:rPr lang="en-US" sz="2199">
                <a:solidFill>
                  <a:srgbClr val="FFFFFF"/>
                </a:solidFill>
                <a:latin typeface="Blogger Medium"/>
              </a:rPr>
              <a:t>Matplotlib and Seaborn for data visualization</a:t>
            </a:r>
          </a:p>
        </p:txBody>
      </p:sp>
      <p:sp>
        <p:nvSpPr>
          <p:cNvPr name="Freeform 23" id="23"/>
          <p:cNvSpPr/>
          <p:nvPr/>
        </p:nvSpPr>
        <p:spPr>
          <a:xfrm flipH="false" flipV="false" rot="766210">
            <a:off x="-75172" y="3343388"/>
            <a:ext cx="3691530" cy="3463327"/>
          </a:xfrm>
          <a:custGeom>
            <a:avLst/>
            <a:gdLst/>
            <a:ahLst/>
            <a:cxnLst/>
            <a:rect r="r" b="b" t="t" l="l"/>
            <a:pathLst>
              <a:path h="3463327" w="3691530">
                <a:moveTo>
                  <a:pt x="0" y="0"/>
                </a:moveTo>
                <a:lnTo>
                  <a:pt x="3691530" y="0"/>
                </a:lnTo>
                <a:lnTo>
                  <a:pt x="3691530" y="3463327"/>
                </a:lnTo>
                <a:lnTo>
                  <a:pt x="0" y="34633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5566380" y="124684"/>
            <a:ext cx="7596768" cy="867978"/>
          </a:xfrm>
          <a:prstGeom prst="rect">
            <a:avLst/>
          </a:prstGeom>
        </p:spPr>
        <p:txBody>
          <a:bodyPr anchor="t" rtlCol="false" tIns="0" lIns="0" bIns="0" rIns="0">
            <a:spAutoFit/>
          </a:bodyPr>
          <a:lstStyle/>
          <a:p>
            <a:pPr algn="ctr" marL="0" indent="0" lvl="0">
              <a:lnSpc>
                <a:spcPts val="6799"/>
              </a:lnSpc>
              <a:spcBef>
                <a:spcPct val="0"/>
              </a:spcBef>
            </a:pPr>
            <a:r>
              <a:rPr lang="en-US" sz="5861">
                <a:solidFill>
                  <a:srgbClr val="FFFFFF"/>
                </a:solidFill>
                <a:latin typeface="Lacquer"/>
              </a:rPr>
              <a:t>technical description</a:t>
            </a:r>
          </a:p>
        </p:txBody>
      </p:sp>
      <p:sp>
        <p:nvSpPr>
          <p:cNvPr name="Freeform 25" id="25"/>
          <p:cNvSpPr/>
          <p:nvPr/>
        </p:nvSpPr>
        <p:spPr>
          <a:xfrm flipH="false" flipV="false" rot="0">
            <a:off x="6518420" y="877138"/>
            <a:ext cx="5328987" cy="611847"/>
          </a:xfrm>
          <a:custGeom>
            <a:avLst/>
            <a:gdLst/>
            <a:ahLst/>
            <a:cxnLst/>
            <a:rect r="r" b="b" t="t" l="l"/>
            <a:pathLst>
              <a:path h="611847" w="5328987">
                <a:moveTo>
                  <a:pt x="0" y="0"/>
                </a:moveTo>
                <a:lnTo>
                  <a:pt x="5328987" y="0"/>
                </a:lnTo>
                <a:lnTo>
                  <a:pt x="5328987" y="611847"/>
                </a:lnTo>
                <a:lnTo>
                  <a:pt x="0" y="6118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51" t="11285" r="3060" b="9798"/>
            <a:stretch>
              <a:fillRect/>
            </a:stretch>
          </p:blipFill>
          <p:spPr>
            <a:xfrm flipH="false" flipV="false">
              <a:off x="0" y="0"/>
              <a:ext cx="24384000" cy="13716000"/>
            </a:xfrm>
            <a:prstGeom prst="rect">
              <a:avLst/>
            </a:prstGeom>
          </p:spPr>
        </p:pic>
      </p:grpSp>
      <p:sp>
        <p:nvSpPr>
          <p:cNvPr name="Freeform 4" id="4"/>
          <p:cNvSpPr/>
          <p:nvPr/>
        </p:nvSpPr>
        <p:spPr>
          <a:xfrm flipH="false" flipV="false" rot="-10800000">
            <a:off x="10158603" y="-2571577"/>
            <a:ext cx="7465791" cy="13857616"/>
          </a:xfrm>
          <a:custGeom>
            <a:avLst/>
            <a:gdLst/>
            <a:ahLst/>
            <a:cxnLst/>
            <a:rect r="r" b="b" t="t" l="l"/>
            <a:pathLst>
              <a:path h="13857616" w="7465791">
                <a:moveTo>
                  <a:pt x="0" y="0"/>
                </a:moveTo>
                <a:lnTo>
                  <a:pt x="7465791" y="0"/>
                </a:lnTo>
                <a:lnTo>
                  <a:pt x="7465791" y="13857616"/>
                </a:lnTo>
                <a:lnTo>
                  <a:pt x="0" y="13857616"/>
                </a:lnTo>
                <a:lnTo>
                  <a:pt x="0" y="0"/>
                </a:lnTo>
                <a:close/>
              </a:path>
            </a:pathLst>
          </a:custGeom>
          <a:blipFill>
            <a:blip r:embed="rId3"/>
            <a:stretch>
              <a:fillRect l="0" t="0" r="0" b="0"/>
            </a:stretch>
          </a:blipFill>
        </p:spPr>
      </p:sp>
      <p:sp>
        <p:nvSpPr>
          <p:cNvPr name="Freeform 5" id="5"/>
          <p:cNvSpPr/>
          <p:nvPr/>
        </p:nvSpPr>
        <p:spPr>
          <a:xfrm flipH="false" flipV="false" rot="0">
            <a:off x="11408857" y="1135711"/>
            <a:ext cx="1235530" cy="1251458"/>
          </a:xfrm>
          <a:custGeom>
            <a:avLst/>
            <a:gdLst/>
            <a:ahLst/>
            <a:cxnLst/>
            <a:rect r="r" b="b" t="t" l="l"/>
            <a:pathLst>
              <a:path h="1251458" w="1235530">
                <a:moveTo>
                  <a:pt x="0" y="0"/>
                </a:moveTo>
                <a:lnTo>
                  <a:pt x="1235530" y="0"/>
                </a:lnTo>
                <a:lnTo>
                  <a:pt x="1235530" y="1251458"/>
                </a:lnTo>
                <a:lnTo>
                  <a:pt x="0" y="1251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449522" y="3419996"/>
            <a:ext cx="1154201" cy="1154201"/>
          </a:xfrm>
          <a:custGeom>
            <a:avLst/>
            <a:gdLst/>
            <a:ahLst/>
            <a:cxnLst/>
            <a:rect r="r" b="b" t="t" l="l"/>
            <a:pathLst>
              <a:path h="1154201" w="1154201">
                <a:moveTo>
                  <a:pt x="0" y="0"/>
                </a:moveTo>
                <a:lnTo>
                  <a:pt x="1154201" y="0"/>
                </a:lnTo>
                <a:lnTo>
                  <a:pt x="1154201" y="1154201"/>
                </a:lnTo>
                <a:lnTo>
                  <a:pt x="0" y="11542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11449522" y="5607024"/>
            <a:ext cx="1088522" cy="1180842"/>
          </a:xfrm>
          <a:custGeom>
            <a:avLst/>
            <a:gdLst/>
            <a:ahLst/>
            <a:cxnLst/>
            <a:rect r="r" b="b" t="t" l="l"/>
            <a:pathLst>
              <a:path h="1180842" w="1088522">
                <a:moveTo>
                  <a:pt x="0" y="0"/>
                </a:moveTo>
                <a:lnTo>
                  <a:pt x="1088522" y="0"/>
                </a:lnTo>
                <a:lnTo>
                  <a:pt x="1088522" y="1180843"/>
                </a:lnTo>
                <a:lnTo>
                  <a:pt x="0" y="11808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8" id="8"/>
          <p:cNvSpPr/>
          <p:nvPr/>
        </p:nvSpPr>
        <p:spPr>
          <a:xfrm flipH="false" flipV="false" rot="0">
            <a:off x="11408857" y="8069792"/>
            <a:ext cx="1263825" cy="1280118"/>
          </a:xfrm>
          <a:custGeom>
            <a:avLst/>
            <a:gdLst/>
            <a:ahLst/>
            <a:cxnLst/>
            <a:rect r="r" b="b" t="t" l="l"/>
            <a:pathLst>
              <a:path h="1280118" w="1263825">
                <a:moveTo>
                  <a:pt x="0" y="0"/>
                </a:moveTo>
                <a:lnTo>
                  <a:pt x="1263825" y="0"/>
                </a:lnTo>
                <a:lnTo>
                  <a:pt x="1263825" y="1280118"/>
                </a:lnTo>
                <a:lnTo>
                  <a:pt x="0" y="12801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9" id="9"/>
          <p:cNvSpPr/>
          <p:nvPr/>
        </p:nvSpPr>
        <p:spPr>
          <a:xfrm flipH="false" flipV="false" rot="0">
            <a:off x="3904495" y="945880"/>
            <a:ext cx="2640465" cy="1676695"/>
          </a:xfrm>
          <a:custGeom>
            <a:avLst/>
            <a:gdLst/>
            <a:ahLst/>
            <a:cxnLst/>
            <a:rect r="r" b="b" t="t" l="l"/>
            <a:pathLst>
              <a:path h="1676695" w="2640465">
                <a:moveTo>
                  <a:pt x="0" y="0"/>
                </a:moveTo>
                <a:lnTo>
                  <a:pt x="2640465" y="0"/>
                </a:lnTo>
                <a:lnTo>
                  <a:pt x="2640465" y="1676696"/>
                </a:lnTo>
                <a:lnTo>
                  <a:pt x="0" y="16766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0" id="10"/>
          <p:cNvSpPr txBox="true"/>
          <p:nvPr/>
        </p:nvSpPr>
        <p:spPr>
          <a:xfrm rot="0">
            <a:off x="952500" y="2691393"/>
            <a:ext cx="10416515" cy="3092864"/>
          </a:xfrm>
          <a:prstGeom prst="rect">
            <a:avLst/>
          </a:prstGeom>
        </p:spPr>
        <p:txBody>
          <a:bodyPr anchor="t" rtlCol="false" tIns="0" lIns="0" bIns="0" rIns="0">
            <a:spAutoFit/>
          </a:bodyPr>
          <a:lstStyle/>
          <a:p>
            <a:pPr algn="l" marL="0" indent="0" lvl="0">
              <a:lnSpc>
                <a:spcPts val="12111"/>
              </a:lnSpc>
              <a:spcBef>
                <a:spcPct val="0"/>
              </a:spcBef>
            </a:pPr>
            <a:r>
              <a:rPr lang="en-US" sz="10440">
                <a:solidFill>
                  <a:srgbClr val="FFFFFF"/>
                </a:solidFill>
                <a:latin typeface="Lacquer"/>
              </a:rPr>
              <a:t>Design &amp; Analysis</a:t>
            </a:r>
          </a:p>
        </p:txBody>
      </p:sp>
      <p:sp>
        <p:nvSpPr>
          <p:cNvPr name="TextBox 11" id="11"/>
          <p:cNvSpPr txBox="true"/>
          <p:nvPr/>
        </p:nvSpPr>
        <p:spPr>
          <a:xfrm rot="0">
            <a:off x="1155980" y="6153539"/>
            <a:ext cx="6761749" cy="2442193"/>
          </a:xfrm>
          <a:prstGeom prst="rect">
            <a:avLst/>
          </a:prstGeom>
        </p:spPr>
        <p:txBody>
          <a:bodyPr anchor="t" rtlCol="false" tIns="0" lIns="0" bIns="0" rIns="0">
            <a:spAutoFit/>
          </a:bodyPr>
          <a:lstStyle/>
          <a:p>
            <a:pPr algn="l" marL="536749" indent="-268374" lvl="1">
              <a:lnSpc>
                <a:spcPts val="3853"/>
              </a:lnSpc>
              <a:buFont typeface="Arial"/>
              <a:buChar char="•"/>
            </a:pPr>
            <a:r>
              <a:rPr lang="en-US" sz="2486">
                <a:solidFill>
                  <a:srgbClr val="FFFFFF"/>
                </a:solidFill>
                <a:latin typeface="Blogger"/>
              </a:rPr>
              <a:t>Build a machine learning model to predict the disease in individuals based on health-</a:t>
            </a:r>
            <a:r>
              <a:rPr lang="en-US" sz="2486">
                <a:solidFill>
                  <a:srgbClr val="FFFFFF"/>
                </a:solidFill>
                <a:latin typeface="Blogger"/>
              </a:rPr>
              <a:t>related attributes like symptoms.</a:t>
            </a:r>
          </a:p>
          <a:p>
            <a:pPr algn="l" marL="536749" indent="-268374" lvl="1">
              <a:lnSpc>
                <a:spcPts val="3853"/>
              </a:lnSpc>
              <a:buFont typeface="Arial"/>
              <a:buChar char="•"/>
            </a:pPr>
            <a:r>
              <a:rPr lang="en-US" sz="2486">
                <a:solidFill>
                  <a:srgbClr val="FFFFFF"/>
                </a:solidFill>
                <a:latin typeface="Blogger"/>
              </a:rPr>
              <a:t>Develop a user-friendly predictive system for real-world applications in healthcare.</a:t>
            </a:r>
          </a:p>
        </p:txBody>
      </p:sp>
      <p:sp>
        <p:nvSpPr>
          <p:cNvPr name="TextBox 12" id="12"/>
          <p:cNvSpPr txBox="true"/>
          <p:nvPr/>
        </p:nvSpPr>
        <p:spPr>
          <a:xfrm rot="0">
            <a:off x="13015722" y="1557732"/>
            <a:ext cx="3870027" cy="1573149"/>
          </a:xfrm>
          <a:prstGeom prst="rect">
            <a:avLst/>
          </a:prstGeom>
        </p:spPr>
        <p:txBody>
          <a:bodyPr anchor="t" rtlCol="false" tIns="0" lIns="0" bIns="0" rIns="0">
            <a:spAutoFit/>
          </a:bodyPr>
          <a:lstStyle/>
          <a:p>
            <a:pPr algn="l" marL="0" indent="0" lvl="1">
              <a:lnSpc>
                <a:spcPts val="3108"/>
              </a:lnSpc>
            </a:pPr>
            <a:r>
              <a:rPr lang="en-US" sz="2100">
                <a:solidFill>
                  <a:srgbClr val="FFFFFF"/>
                </a:solidFill>
                <a:latin typeface="Blogger"/>
              </a:rPr>
              <a:t>Gather data from reliable sources. e medical records, </a:t>
            </a:r>
            <a:r>
              <a:rPr lang="en-US" sz="2100">
                <a:solidFill>
                  <a:srgbClr val="FFFFFF"/>
                </a:solidFill>
                <a:latin typeface="Blogger"/>
              </a:rPr>
              <a:t>surveys, electronic health records, or publicly available datasets like NHANES, CDC, etc.</a:t>
            </a:r>
          </a:p>
        </p:txBody>
      </p:sp>
      <p:sp>
        <p:nvSpPr>
          <p:cNvPr name="TextBox 13" id="13"/>
          <p:cNvSpPr txBox="true"/>
          <p:nvPr/>
        </p:nvSpPr>
        <p:spPr>
          <a:xfrm rot="0">
            <a:off x="13274210" y="1145236"/>
            <a:ext cx="3870027" cy="443865"/>
          </a:xfrm>
          <a:prstGeom prst="rect">
            <a:avLst/>
          </a:prstGeom>
        </p:spPr>
        <p:txBody>
          <a:bodyPr anchor="t" rtlCol="false" tIns="0" lIns="0" bIns="0" rIns="0">
            <a:spAutoFit/>
          </a:bodyPr>
          <a:lstStyle/>
          <a:p>
            <a:pPr algn="l" marL="0" indent="0" lvl="0">
              <a:lnSpc>
                <a:spcPts val="3180"/>
              </a:lnSpc>
              <a:spcBef>
                <a:spcPct val="0"/>
              </a:spcBef>
            </a:pPr>
            <a:r>
              <a:rPr lang="en-US" sz="3000">
                <a:solidFill>
                  <a:srgbClr val="B1FF6B"/>
                </a:solidFill>
                <a:latin typeface="Blogger Bold"/>
              </a:rPr>
              <a:t>Data Collection</a:t>
            </a:r>
          </a:p>
        </p:txBody>
      </p:sp>
      <p:sp>
        <p:nvSpPr>
          <p:cNvPr name="TextBox 14" id="14"/>
          <p:cNvSpPr txBox="true"/>
          <p:nvPr/>
        </p:nvSpPr>
        <p:spPr>
          <a:xfrm rot="0">
            <a:off x="13015722" y="3886454"/>
            <a:ext cx="3870027" cy="1573149"/>
          </a:xfrm>
          <a:prstGeom prst="rect">
            <a:avLst/>
          </a:prstGeom>
        </p:spPr>
        <p:txBody>
          <a:bodyPr anchor="t" rtlCol="false" tIns="0" lIns="0" bIns="0" rIns="0">
            <a:spAutoFit/>
          </a:bodyPr>
          <a:lstStyle/>
          <a:p>
            <a:pPr algn="l" marL="0" indent="0" lvl="1">
              <a:lnSpc>
                <a:spcPts val="3108"/>
              </a:lnSpc>
            </a:pPr>
            <a:r>
              <a:rPr lang="en-US" sz="2100">
                <a:solidFill>
                  <a:srgbClr val="FFFFFF"/>
                </a:solidFill>
                <a:latin typeface="Blogger"/>
              </a:rPr>
              <a:t>Handle missing Data, Data Cleaning, Normalization, Data Spliting with 70% training, 15% validation, 15% testing</a:t>
            </a:r>
          </a:p>
        </p:txBody>
      </p:sp>
      <p:sp>
        <p:nvSpPr>
          <p:cNvPr name="TextBox 15" id="15"/>
          <p:cNvSpPr txBox="true"/>
          <p:nvPr/>
        </p:nvSpPr>
        <p:spPr>
          <a:xfrm rot="0">
            <a:off x="13274210" y="3380893"/>
            <a:ext cx="3870027" cy="443865"/>
          </a:xfrm>
          <a:prstGeom prst="rect">
            <a:avLst/>
          </a:prstGeom>
        </p:spPr>
        <p:txBody>
          <a:bodyPr anchor="t" rtlCol="false" tIns="0" lIns="0" bIns="0" rIns="0">
            <a:spAutoFit/>
          </a:bodyPr>
          <a:lstStyle/>
          <a:p>
            <a:pPr algn="l" marL="0" indent="0" lvl="0">
              <a:lnSpc>
                <a:spcPts val="3180"/>
              </a:lnSpc>
              <a:spcBef>
                <a:spcPct val="0"/>
              </a:spcBef>
            </a:pPr>
            <a:r>
              <a:rPr lang="en-US" sz="3000">
                <a:solidFill>
                  <a:srgbClr val="B1FF6B"/>
                </a:solidFill>
                <a:latin typeface="Blogger Bold"/>
              </a:rPr>
              <a:t>Data Processing</a:t>
            </a:r>
          </a:p>
        </p:txBody>
      </p:sp>
      <p:sp>
        <p:nvSpPr>
          <p:cNvPr name="TextBox 16" id="16"/>
          <p:cNvSpPr txBox="true"/>
          <p:nvPr/>
        </p:nvSpPr>
        <p:spPr>
          <a:xfrm rot="0">
            <a:off x="13015722" y="6348955"/>
            <a:ext cx="3870027" cy="1573149"/>
          </a:xfrm>
          <a:prstGeom prst="rect">
            <a:avLst/>
          </a:prstGeom>
        </p:spPr>
        <p:txBody>
          <a:bodyPr anchor="t" rtlCol="false" tIns="0" lIns="0" bIns="0" rIns="0">
            <a:spAutoFit/>
          </a:bodyPr>
          <a:lstStyle/>
          <a:p>
            <a:pPr algn="l">
              <a:lnSpc>
                <a:spcPts val="3108"/>
              </a:lnSpc>
            </a:pPr>
            <a:r>
              <a:rPr lang="en-US" sz="2100">
                <a:solidFill>
                  <a:srgbClr val="FFFFFF"/>
                </a:solidFill>
                <a:latin typeface="Blogger"/>
              </a:rPr>
              <a:t>Model Selection (DECISION TREE),</a:t>
            </a:r>
          </a:p>
          <a:p>
            <a:pPr algn="l" marL="0" indent="0" lvl="1">
              <a:lnSpc>
                <a:spcPts val="3108"/>
              </a:lnSpc>
            </a:pPr>
            <a:r>
              <a:rPr lang="en-US" sz="2100">
                <a:solidFill>
                  <a:srgbClr val="FFFFFF"/>
                </a:solidFill>
                <a:latin typeface="Blogger"/>
              </a:rPr>
              <a:t>fine tunning hyperparameters, Evaluation of F1 score, accuracy, confusion Matrix</a:t>
            </a:r>
          </a:p>
        </p:txBody>
      </p:sp>
      <p:sp>
        <p:nvSpPr>
          <p:cNvPr name="TextBox 17" id="17"/>
          <p:cNvSpPr txBox="true"/>
          <p:nvPr/>
        </p:nvSpPr>
        <p:spPr>
          <a:xfrm rot="0">
            <a:off x="13274210" y="5616549"/>
            <a:ext cx="3870027" cy="843915"/>
          </a:xfrm>
          <a:prstGeom prst="rect">
            <a:avLst/>
          </a:prstGeom>
        </p:spPr>
        <p:txBody>
          <a:bodyPr anchor="t" rtlCol="false" tIns="0" lIns="0" bIns="0" rIns="0">
            <a:spAutoFit/>
          </a:bodyPr>
          <a:lstStyle/>
          <a:p>
            <a:pPr algn="l" marL="0" indent="0" lvl="0">
              <a:lnSpc>
                <a:spcPts val="3180"/>
              </a:lnSpc>
              <a:spcBef>
                <a:spcPct val="0"/>
              </a:spcBef>
            </a:pPr>
            <a:r>
              <a:rPr lang="en-US" sz="3000">
                <a:solidFill>
                  <a:srgbClr val="B1FF6B"/>
                </a:solidFill>
                <a:latin typeface="Blogger Bold"/>
              </a:rPr>
              <a:t>Model Training &amp; Testing</a:t>
            </a:r>
          </a:p>
        </p:txBody>
      </p:sp>
      <p:sp>
        <p:nvSpPr>
          <p:cNvPr name="TextBox 18" id="18"/>
          <p:cNvSpPr txBox="true"/>
          <p:nvPr/>
        </p:nvSpPr>
        <p:spPr>
          <a:xfrm rot="0">
            <a:off x="13015722" y="8624126"/>
            <a:ext cx="3870027" cy="1182624"/>
          </a:xfrm>
          <a:prstGeom prst="rect">
            <a:avLst/>
          </a:prstGeom>
        </p:spPr>
        <p:txBody>
          <a:bodyPr anchor="t" rtlCol="false" tIns="0" lIns="0" bIns="0" rIns="0">
            <a:spAutoFit/>
          </a:bodyPr>
          <a:lstStyle/>
          <a:p>
            <a:pPr algn="l">
              <a:lnSpc>
                <a:spcPts val="3108"/>
              </a:lnSpc>
            </a:pPr>
            <a:r>
              <a:rPr lang="en-US" sz="2100">
                <a:solidFill>
                  <a:srgbClr val="FFFFFF"/>
                </a:solidFill>
                <a:latin typeface="Blogger"/>
              </a:rPr>
              <a:t>User Friendly predictive system,</a:t>
            </a:r>
          </a:p>
          <a:p>
            <a:pPr algn="l" marL="0" indent="0" lvl="1">
              <a:lnSpc>
                <a:spcPts val="3108"/>
              </a:lnSpc>
            </a:pPr>
            <a:r>
              <a:rPr lang="en-US" sz="2100">
                <a:solidFill>
                  <a:srgbClr val="FFFFFF"/>
                </a:solidFill>
                <a:latin typeface="Blogger"/>
              </a:rPr>
              <a:t>standardization, accurate Decision making.</a:t>
            </a:r>
          </a:p>
        </p:txBody>
      </p:sp>
      <p:sp>
        <p:nvSpPr>
          <p:cNvPr name="TextBox 19" id="19"/>
          <p:cNvSpPr txBox="true"/>
          <p:nvPr/>
        </p:nvSpPr>
        <p:spPr>
          <a:xfrm rot="0">
            <a:off x="13274210" y="8151867"/>
            <a:ext cx="3870027" cy="443865"/>
          </a:xfrm>
          <a:prstGeom prst="rect">
            <a:avLst/>
          </a:prstGeom>
        </p:spPr>
        <p:txBody>
          <a:bodyPr anchor="t" rtlCol="false" tIns="0" lIns="0" bIns="0" rIns="0">
            <a:spAutoFit/>
          </a:bodyPr>
          <a:lstStyle/>
          <a:p>
            <a:pPr algn="l" marL="0" indent="0" lvl="0">
              <a:lnSpc>
                <a:spcPts val="3180"/>
              </a:lnSpc>
              <a:spcBef>
                <a:spcPct val="0"/>
              </a:spcBef>
            </a:pPr>
            <a:r>
              <a:rPr lang="en-US" sz="3000">
                <a:solidFill>
                  <a:srgbClr val="B1FF6B"/>
                </a:solidFill>
                <a:latin typeface="Blogger Bold"/>
              </a:rPr>
              <a:t>Predictive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DAF_C3nVPK8</dc:identifier>
  <dcterms:modified xsi:type="dcterms:W3CDTF">2011-08-01T06:04:30Z</dcterms:modified>
  <cp:revision>1</cp:revision>
  <dc:title>internship</dc:title>
</cp:coreProperties>
</file>